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5" autoAdjust="0"/>
    <p:restoredTop sz="94660"/>
  </p:normalViewPr>
  <p:slideViewPr>
    <p:cSldViewPr>
      <p:cViewPr varScale="1">
        <p:scale>
          <a:sx n="69" d="100"/>
          <a:sy n="69" d="100"/>
        </p:scale>
        <p:origin x="-54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1897C8-6881-412C-BA40-F75505DCCAA1}" type="datetimeFigureOut">
              <a:rPr lang="en-US" smtClean="0"/>
              <a:pPr/>
              <a:t>12/16/2009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2F8ADF-D6BE-4678-8134-29646CCFFA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1897C8-6881-412C-BA40-F75505DCCAA1}" type="datetimeFigureOut">
              <a:rPr lang="en-US" smtClean="0"/>
              <a:pPr/>
              <a:t>12/16/2009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F8ADF-D6BE-4678-8134-29646CCFFA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youtube.com/watch?v=pkqzFUhGPJ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www.imdb.com/name/nm0002198/"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2fm.rte.ie/blogs/colm_jim_jims_blogggggg/Up.jpg" TargetMode="External"/><Relationship Id="rId13" Type="http://schemas.openxmlformats.org/officeDocument/2006/relationships/hyperlink" Target="http://www.youtube.com/watch?v=pkqzFUhGPJg" TargetMode="External"/><Relationship Id="rId3" Type="http://schemas.openxmlformats.org/officeDocument/2006/relationships/hyperlink" Target="http://www.imdb.com/title/tt1049413/" TargetMode="External"/><Relationship Id="rId7" Type="http://schemas.openxmlformats.org/officeDocument/2006/relationships/hyperlink" Target="http://4.bp.blogspot.com/_7W9aXibIkrY/SYUua_VVrSI/AAAAAAAAADY/xNrLux3CpgY/s400/up-movie.jpg" TargetMode="External"/><Relationship Id="rId12" Type="http://schemas.openxmlformats.org/officeDocument/2006/relationships/hyperlink" Target="http://fc01.deviantart.net/fs42/f/2009/132/1/e/Up_Young_Ellie_and_Carl_by_RagdollCorpse.jpg" TargetMode="External"/><Relationship Id="rId2" Type="http://schemas.openxmlformats.org/officeDocument/2006/relationships/hyperlink" Target="http://adisney.go.com/disneyvideos/animatedfilms/up/" TargetMode="External"/><Relationship Id="rId1" Type="http://schemas.openxmlformats.org/officeDocument/2006/relationships/slideLayout" Target="../slideLayouts/slideLayout2.xml"/><Relationship Id="rId6" Type="http://schemas.openxmlformats.org/officeDocument/2006/relationships/hyperlink" Target="http://img2.blogs.yahoo.co.jp/ybi/1/92/87/radziah_ryuiza/folder/517358/img_517358_21107051_0?1250897016" TargetMode="External"/><Relationship Id="rId11" Type="http://schemas.openxmlformats.org/officeDocument/2006/relationships/hyperlink" Target="http://web.lincoln.k12.mi.us/Buildings/Hs/nuzzo/web0809/Pixar.jpg" TargetMode="External"/><Relationship Id="rId5" Type="http://schemas.openxmlformats.org/officeDocument/2006/relationships/hyperlink" Target="http://en.wikipedia.org/wiki/Pixar" TargetMode="External"/><Relationship Id="rId10" Type="http://schemas.openxmlformats.org/officeDocument/2006/relationships/hyperlink" Target="http://www.angryasianman.com/images/angry/up_jordannagai.jpg" TargetMode="External"/><Relationship Id="rId4" Type="http://schemas.openxmlformats.org/officeDocument/2006/relationships/hyperlink" Target="http://en.wikipedia.org/wiki/Up_(2009_film)" TargetMode="External"/><Relationship Id="rId9" Type="http://schemas.openxmlformats.org/officeDocument/2006/relationships/hyperlink" Target="http://flamingskull.files.wordpress.com/2009/08/up_ellie_carl_young.jpg" TargetMode="External"/><Relationship Id="rId1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10000" dirty="0" smtClean="0">
                <a:solidFill>
                  <a:srgbClr val="FF0000"/>
                </a:solidFill>
                <a:latin typeface="Juice ITC" pitchFamily="82" charset="0"/>
              </a:rPr>
              <a:t>UP</a:t>
            </a:r>
            <a:endParaRPr lang="en-US" sz="10000" dirty="0">
              <a:solidFill>
                <a:srgbClr val="FF0000"/>
              </a:solidFill>
              <a:latin typeface="Juice ITC" pitchFamily="82" charset="0"/>
            </a:endParaRPr>
          </a:p>
        </p:txBody>
      </p:sp>
      <p:sp>
        <p:nvSpPr>
          <p:cNvPr id="3" name="Subtitle 2"/>
          <p:cNvSpPr>
            <a:spLocks noGrp="1"/>
          </p:cNvSpPr>
          <p:nvPr>
            <p:ph type="subTitle" idx="1"/>
          </p:nvPr>
        </p:nvSpPr>
        <p:spPr/>
        <p:txBody>
          <a:bodyPr/>
          <a:lstStyle/>
          <a:p>
            <a:r>
              <a:rPr lang="en-US" dirty="0" smtClean="0"/>
              <a:t>By:</a:t>
            </a:r>
          </a:p>
          <a:p>
            <a:r>
              <a:rPr lang="en-US" dirty="0" smtClean="0"/>
              <a:t>Sophie Sakura Bedard</a:t>
            </a:r>
            <a:endParaRPr lang="en-US" dirty="0"/>
          </a:p>
        </p:txBody>
      </p:sp>
      <p:pic>
        <p:nvPicPr>
          <p:cNvPr id="8194" name="Picture 2" descr="http://img2.blogs.yahoo.co.jp/ybi/1/92/87/radziah_ryuiza/folder/517358/img_517358_21107051_0?1250897016"/>
          <p:cNvPicPr>
            <a:picLocks noChangeAspect="1" noChangeArrowheads="1"/>
          </p:cNvPicPr>
          <p:nvPr/>
        </p:nvPicPr>
        <p:blipFill>
          <a:blip r:embed="rId2" cstate="print"/>
          <a:srcRect/>
          <a:stretch>
            <a:fillRect/>
          </a:stretch>
        </p:blipFill>
        <p:spPr bwMode="auto">
          <a:xfrm>
            <a:off x="0" y="0"/>
            <a:ext cx="3048000" cy="4513705"/>
          </a:xfrm>
          <a:prstGeom prst="rect">
            <a:avLst/>
          </a:prstGeom>
          <a:noFill/>
        </p:spPr>
      </p:pic>
      <p:sp>
        <p:nvSpPr>
          <p:cNvPr id="5" name="Cloud Callout 4"/>
          <p:cNvSpPr/>
          <p:nvPr/>
        </p:nvSpPr>
        <p:spPr>
          <a:xfrm>
            <a:off x="2057400" y="304800"/>
            <a:ext cx="1905000" cy="1447800"/>
          </a:xfrm>
          <a:prstGeom prst="cloudCallout">
            <a:avLst>
              <a:gd name="adj1" fmla="val -47156"/>
              <a:gd name="adj2" fmla="val 108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362200" y="609600"/>
            <a:ext cx="1295400" cy="646331"/>
          </a:xfrm>
          <a:prstGeom prst="rect">
            <a:avLst/>
          </a:prstGeom>
          <a:noFill/>
        </p:spPr>
        <p:txBody>
          <a:bodyPr wrap="square" rtlCol="0">
            <a:spAutoFit/>
          </a:bodyPr>
          <a:lstStyle/>
          <a:p>
            <a:r>
              <a:rPr lang="en-US" dirty="0" smtClean="0"/>
              <a:t>AAAAAAAAAAAAAA!!!!</a:t>
            </a:r>
            <a:endParaRPr lang="en-US" dirty="0"/>
          </a:p>
        </p:txBody>
      </p:sp>
      <p:sp>
        <p:nvSpPr>
          <p:cNvPr id="7" name="Rounded Rectangular Callout 6"/>
          <p:cNvSpPr/>
          <p:nvPr/>
        </p:nvSpPr>
        <p:spPr>
          <a:xfrm>
            <a:off x="0" y="2743200"/>
            <a:ext cx="1219200" cy="1447800"/>
          </a:xfrm>
          <a:prstGeom prst="wedgeRoundRectCallout">
            <a:avLst>
              <a:gd name="adj1" fmla="val 9409"/>
              <a:gd name="adj2" fmla="val -9233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0" y="2819400"/>
            <a:ext cx="1219200" cy="923330"/>
          </a:xfrm>
          <a:prstGeom prst="rect">
            <a:avLst/>
          </a:prstGeom>
          <a:noFill/>
        </p:spPr>
        <p:txBody>
          <a:bodyPr wrap="square" rtlCol="0">
            <a:spAutoFit/>
          </a:bodyPr>
          <a:lstStyle/>
          <a:p>
            <a:r>
              <a:rPr lang="en-US" dirty="0" smtClean="0"/>
              <a:t>Awesome, Cool! Woo </a:t>
            </a:r>
            <a:r>
              <a:rPr lang="en-US" dirty="0" err="1" smtClean="0"/>
              <a:t>hoo</a:t>
            </a:r>
            <a:r>
              <a:rPr lang="en-US" dirty="0" smtClean="0"/>
              <a:t>!!!!!!!</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0" end="0"/>
                                            </p:txEl>
                                          </p:spTgt>
                                        </p:tgtEl>
                                      </p:cBhvr>
                                    </p:animEffect>
                                  </p:childTnLst>
                                </p:cTn>
                              </p:par>
                              <p:par>
                                <p:cTn id="28" presetID="55" presetClass="entr" presetSubtype="0" fill="hold"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31"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32" dur="10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nodeType="clickEffect">
                                  <p:stCondLst>
                                    <p:cond delay="0"/>
                                  </p:stCondLst>
                                  <p:childTnLst>
                                    <p:animMotion origin="layout" path="M 0.74513 0.51597 C 0.74044 0.50625 0.73836 0.49606 0.73228 0.48796 C 0.73176 0.48588 0.73159 0.48356 0.73072 0.48148 C 0.72881 0.47708 0.7243 0.46875 0.7243 0.46875 C 0.68593 0.27986 0.72048 0.07731 0.71944 -0.11852 C 0.71926 -0.13565 0.71197 -0.1669 0.70485 -0.18079 C 0.70103 -0.19676 0.69635 -0.21412 0.68558 -0.22385 C 0.67916 -0.23635 0.67152 -0.23982 0.66128 -0.24306 C 0.63454 -0.24005 0.64999 -0.24445 0.63385 -0.23658 C 0.63072 -0.23496 0.6243 -0.23241 0.6243 -0.23241 C 0.61787 -0.22385 0.60954 -0.21922 0.60329 -0.21088 C 0.596 -0.20116 0.60451 -0.20625 0.59513 -0.20232 C 0.58853 -0.19306 0.58385 -0.18311 0.57916 -0.17223 C 0.57673 -0.16667 0.57256 -0.15486 0.57256 -0.15486 C 0.57395 -0.14051 0.5736 -0.12547 0.57742 -0.11204 C 0.58194 -0.09584 0.59114 -0.08473 0.59843 -0.07107 C 0.60346 -0.06158 0.60451 -0.05348 0.61128 -0.04746 C 0.6118 -0.04468 0.61301 -0.0419 0.61301 -0.03889 C 0.61301 -0.02524 0.60763 -0.03959 0.61458 -0.02593 C 0.61649 -0.01783 0.62065 -0.01343 0.6243 -0.00649 C 0.62603 0.00486 0.62968 0.01458 0.63228 0.02569 C 0.63124 0.10023 0.63749 0.11319 0.62586 0.16111 C 0.61909 0.22384 0.61301 0.28634 0.59687 0.34606 C 0.59635 0.35601 0.596 0.3662 0.59513 0.37615 C 0.59305 0.39884 0.57308 0.42662 0.55815 0.43634 C 0.55173 0.4449 0.5486 0.44351 0.54044 0.44722 C 0.5335 0.44652 0.52638 0.44652 0.51944 0.44514 C 0.51614 0.44444 0.50971 0.44074 0.50971 0.44074 C 0.50607 0.4375 0.50173 0.43588 0.49843 0.43217 C 0.49687 0.43055 0.49652 0.42754 0.49513 0.42569 C 0.49235 0.42199 0.48732 0.41921 0.48385 0.41713 C 0.47812 0.40648 0.47135 0.40023 0.46458 0.3912 C 0.45416 0.37754 0.46857 0.39097 0.45624 0.38055 C 0.44235 0.35486 0.45971 0.3831 0.44687 0.36967 C 0.4427 0.36551 0.44166 0.35787 0.43871 0.35254 C 0.42899 0.33518 0.41822 0.31805 0.40798 0.30092 C 0.40225 0.29097 0.40225 0.27708 0.39843 0.26643 C 0.39652 0.2618 0.3934 0.25856 0.39201 0.2537 C 0.38454 0.22615 0.37846 0.19838 0.3743 0.16967 C 0.37534 0.14259 0.37343 0.13426 0.38072 0.11389 C 0.38281 0.1081 0.38489 0.10254 0.38697 0.09676 C 0.38819 0.09375 0.39044 0.08796 0.39044 0.08796 C 0.3927 0.075 0.39774 0.06666 0.40329 0.05578 C 0.40537 0.04444 0.40971 0.0412 0.41458 0.03217 C 0.41753 0.02662 0.41996 0.0206 0.42256 0.01481 C 0.42465 0.01041 0.42916 0.00208 0.42916 0.00208 C 0.43107 -0.00949 0.43541 -0.01945 0.43871 -0.03033 C 0.44044 -0.03588 0.44357 -0.04746 0.44357 -0.04746 C 0.44548 -0.07037 0.44808 -0.09329 0.44999 -0.11621 C 0.44965 -0.12894 0.45919 -0.20209 0.43385 -0.21297 C 0.41562 -0.2294 0.39235 -0.23426 0.371 -0.23889 C 0.36458 -0.24028 0.35815 -0.24167 0.35173 -0.24306 C 0.34739 -0.24399 0.33871 -0.24746 0.33871 -0.24746 C 0.32846 -0.24676 0.31822 -0.24723 0.30815 -0.24537 C 0.30312 -0.24445 0.29513 -0.23542 0.29044 -0.23241 C 0.28246 -0.22176 0.27308 -0.21389 0.26458 -0.2044 C 0.2559 -0.19468 0.24669 -0.18334 0.23558 -0.17871 C 0.22395 -0.16829 0.22968 -0.17107 0.21944 -0.16783 C 0.21406 -0.1632 0.21006 -0.15741 0.20485 -0.15278 C 0.19791 -0.13889 0.19392 -0.12385 0.18715 -0.10973 C 0.18471 -0.10463 0.17916 -0.09468 0.17916 -0.09468 C 0.17742 -0.08588 0.17569 -0.07917 0.17256 -0.07107 C 0.17065 -0.06019 0.16753 -0.05232 0.16614 -0.04098 C 0.16666 -0.02246 0.16614 -0.00371 0.1677 0.01481 C 0.16857 0.02523 0.17586 0.04537 0.17916 0.05578 C 0.17812 0.10764 0.18419 0.14629 0.16458 0.18703 C 0.16041 0.20972 0.16666 0.18194 0.15815 0.20208 C 0.15642 0.20601 0.15659 0.21111 0.15485 0.21481 C 0.15156 0.22152 0.14652 0.23125 0.14201 0.23634 C 0.13923 0.23935 0.13541 0.24027 0.13228 0.24282 C 0.12586 0.24189 0.11805 0.24398 0.11301 0.23865 C 0.11145 0.23703 0.11128 0.23379 0.10971 0.23217 C 0.10676 0.2287 0.10329 0.22639 0.09999 0.22361 C 0.09843 0.22222 0.09513 0.21921 0.09513 0.21921 C 0.08888 0.20625 0.0809 0.1949 0.0743 0.18264 C 0.06822 0.17129 0.06406 0.16041 0.05642 0.15046 C 0.05537 0.14768 0.05451 0.14467 0.05329 0.14189 C 0.0519 0.13889 0.04982 0.13634 0.04843 0.1331 C 0.04392 0.12245 0.04287 0.10972 0.03871 0.09884 C 0.03228 0.08194 0.02395 0.06689 0.01614 0.05139 C 0.01006 0.03958 0.00659 0.02639 0.00329 0.01273 C 0.00225 0.00833 -5.83333E-6 -0.00024 -5.83333E-6 -0.00024 " pathEditMode="relative" ptsTypes="fffffffffffffffffffffffffffffffffffffffffffffffffffffffffffffffffffffffffffffffffA">
                                      <p:cBhvr>
                                        <p:cTn id="36" dur="2000" fill="hold"/>
                                        <p:tgtEl>
                                          <p:spTgt spid="8194"/>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1"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770" decel="100000"/>
                                        <p:tgtEl>
                                          <p:spTgt spid="7"/>
                                        </p:tgtEl>
                                      </p:cBhvr>
                                    </p:animEffect>
                                    <p:animScale>
                                      <p:cBhvr>
                                        <p:cTn id="56" dur="770" decel="100000"/>
                                        <p:tgtEl>
                                          <p:spTgt spid="7"/>
                                        </p:tgtEl>
                                      </p:cBhvr>
                                      <p:from x="10000" y="10000"/>
                                      <p:to x="200000" y="450000"/>
                                    </p:animScale>
                                    <p:animScale>
                                      <p:cBhvr>
                                        <p:cTn id="57" dur="1230" accel="100000" fill="hold">
                                          <p:stCondLst>
                                            <p:cond delay="770"/>
                                          </p:stCondLst>
                                        </p:cTn>
                                        <p:tgtEl>
                                          <p:spTgt spid="7"/>
                                        </p:tgtEl>
                                      </p:cBhvr>
                                      <p:from x="200000" y="450000"/>
                                      <p:to x="100000" y="100000"/>
                                    </p:animScale>
                                    <p:set>
                                      <p:cBhvr>
                                        <p:cTn id="58" dur="770" fill="hold"/>
                                        <p:tgtEl>
                                          <p:spTgt spid="7"/>
                                        </p:tgtEl>
                                        <p:attrNameLst>
                                          <p:attrName>ppt_x</p:attrName>
                                        </p:attrNameLst>
                                      </p:cBhvr>
                                      <p:to>
                                        <p:strVal val="(0.5)"/>
                                      </p:to>
                                    </p:set>
                                    <p:anim from="(0.5)" to="(#ppt_x)" calcmode="lin" valueType="num">
                                      <p:cBhvr>
                                        <p:cTn id="59" dur="1230" accel="100000" fill="hold">
                                          <p:stCondLst>
                                            <p:cond delay="770"/>
                                          </p:stCondLst>
                                        </p:cTn>
                                        <p:tgtEl>
                                          <p:spTgt spid="7"/>
                                        </p:tgtEl>
                                        <p:attrNameLst>
                                          <p:attrName>ppt_x</p:attrName>
                                        </p:attrNameLst>
                                      </p:cBhvr>
                                    </p:anim>
                                    <p:set>
                                      <p:cBhvr>
                                        <p:cTn id="60" dur="770" fill="hold"/>
                                        <p:tgtEl>
                                          <p:spTgt spid="7"/>
                                        </p:tgtEl>
                                        <p:attrNameLst>
                                          <p:attrName>ppt_y</p:attrName>
                                        </p:attrNameLst>
                                      </p:cBhvr>
                                      <p:to>
                                        <p:strVal val="(#ppt_y+0.4)"/>
                                      </p:to>
                                    </p:set>
                                    <p:anim from="(#ppt_y+0.4)" to="(#ppt_y)" calcmode="lin" valueType="num">
                                      <p:cBhvr>
                                        <p:cTn id="61" dur="1230" accel="100000" fill="hold">
                                          <p:stCondLst>
                                            <p:cond delay="770"/>
                                          </p:stCondLst>
                                        </p:cTn>
                                        <p:tgtEl>
                                          <p:spTgt spid="7"/>
                                        </p:tgtEl>
                                        <p:attrNameLst>
                                          <p:attrName>ppt_y</p:attrName>
                                        </p:attrNameLst>
                                      </p:cBhvr>
                                    </p:anim>
                                  </p:childTnLst>
                                </p:cTn>
                              </p:par>
                            </p:childTnLst>
                          </p:cTn>
                        </p:par>
                      </p:childTnLst>
                    </p:cTn>
                  </p:par>
                  <p:par>
                    <p:cTn id="62" fill="hold">
                      <p:stCondLst>
                        <p:cond delay="indefinite"/>
                      </p:stCondLst>
                      <p:childTnLst>
                        <p:par>
                          <p:cTn id="63" fill="hold">
                            <p:stCondLst>
                              <p:cond delay="0"/>
                            </p:stCondLst>
                            <p:childTnLst>
                              <p:par>
                                <p:cTn id="64" presetID="35" presetClass="entr" presetSubtype="0"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2000"/>
                                        <p:tgtEl>
                                          <p:spTgt spid="8"/>
                                        </p:tgtEl>
                                      </p:cBhvr>
                                    </p:animEffect>
                                    <p:anim calcmode="lin" valueType="num">
                                      <p:cBhvr>
                                        <p:cTn id="67" dur="2000" fill="hold"/>
                                        <p:tgtEl>
                                          <p:spTgt spid="8"/>
                                        </p:tgtEl>
                                        <p:attrNameLst>
                                          <p:attrName>style.rotation</p:attrName>
                                        </p:attrNameLst>
                                      </p:cBhvr>
                                      <p:tavLst>
                                        <p:tav tm="0">
                                          <p:val>
                                            <p:fltVal val="720"/>
                                          </p:val>
                                        </p:tav>
                                        <p:tav tm="100000">
                                          <p:val>
                                            <p:fltVal val="0"/>
                                          </p:val>
                                        </p:tav>
                                      </p:tavLst>
                                    </p:anim>
                                    <p:anim calcmode="lin" valueType="num">
                                      <p:cBhvr>
                                        <p:cTn id="68" dur="2000" fill="hold"/>
                                        <p:tgtEl>
                                          <p:spTgt spid="8"/>
                                        </p:tgtEl>
                                        <p:attrNameLst>
                                          <p:attrName>ppt_h</p:attrName>
                                        </p:attrNameLst>
                                      </p:cBhvr>
                                      <p:tavLst>
                                        <p:tav tm="0">
                                          <p:val>
                                            <p:fltVal val="0"/>
                                          </p:val>
                                        </p:tav>
                                        <p:tav tm="100000">
                                          <p:val>
                                            <p:strVal val="#ppt_h"/>
                                          </p:val>
                                        </p:tav>
                                      </p:tavLst>
                                    </p:anim>
                                    <p:anim calcmode="lin" valueType="num">
                                      <p:cBhvr>
                                        <p:cTn id="69"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P spid="7"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Juice ITC" pitchFamily="82" charset="0"/>
              </a:rPr>
              <a:t>Table of Contents</a:t>
            </a:r>
            <a:endParaRPr lang="en-US" dirty="0">
              <a:latin typeface="Juice ITC" pitchFamily="82" charset="0"/>
            </a:endParaRPr>
          </a:p>
        </p:txBody>
      </p:sp>
      <p:sp>
        <p:nvSpPr>
          <p:cNvPr id="3" name="Content Placeholder 2"/>
          <p:cNvSpPr>
            <a:spLocks noGrp="1"/>
          </p:cNvSpPr>
          <p:nvPr>
            <p:ph idx="1"/>
          </p:nvPr>
        </p:nvSpPr>
        <p:spPr/>
        <p:txBody>
          <a:bodyPr>
            <a:normAutofit/>
          </a:bodyPr>
          <a:lstStyle/>
          <a:p>
            <a:r>
              <a:rPr lang="en-US" sz="3000" dirty="0" smtClean="0">
                <a:latin typeface="Juice ITC" pitchFamily="82" charset="0"/>
              </a:rPr>
              <a:t>Movie </a:t>
            </a:r>
            <a:r>
              <a:rPr lang="en-US" sz="3000" dirty="0" smtClean="0">
                <a:latin typeface="Juice ITC" pitchFamily="82" charset="0"/>
              </a:rPr>
              <a:t>Summary</a:t>
            </a:r>
          </a:p>
          <a:p>
            <a:r>
              <a:rPr lang="en-US" sz="3000" dirty="0" smtClean="0">
                <a:latin typeface="Juice ITC" pitchFamily="82" charset="0"/>
              </a:rPr>
              <a:t>Company</a:t>
            </a:r>
          </a:p>
          <a:p>
            <a:r>
              <a:rPr lang="en-US" sz="3000" dirty="0" smtClean="0">
                <a:latin typeface="Juice ITC" pitchFamily="82" charset="0"/>
              </a:rPr>
              <a:t>Movie Facts</a:t>
            </a:r>
          </a:p>
          <a:p>
            <a:r>
              <a:rPr lang="en-US" sz="3000" dirty="0" smtClean="0">
                <a:latin typeface="Juice ITC" pitchFamily="82" charset="0"/>
              </a:rPr>
              <a:t>Character/Voice Actor</a:t>
            </a:r>
          </a:p>
          <a:p>
            <a:r>
              <a:rPr lang="en-US" sz="3000" dirty="0" smtClean="0">
                <a:latin typeface="Juice ITC" pitchFamily="82" charset="0"/>
              </a:rPr>
              <a:t>Animation Facts</a:t>
            </a:r>
          </a:p>
          <a:p>
            <a:r>
              <a:rPr lang="en-US" sz="3000" dirty="0" smtClean="0">
                <a:latin typeface="Juice ITC" pitchFamily="82" charset="0"/>
              </a:rPr>
              <a:t>Bibliography</a:t>
            </a:r>
          </a:p>
          <a:p>
            <a:endParaRPr lang="en-US" dirty="0">
              <a:latin typeface="Juice ITC" pitchFamily="82" charset="0"/>
            </a:endParaRPr>
          </a:p>
        </p:txBody>
      </p:sp>
      <p:pic>
        <p:nvPicPr>
          <p:cNvPr id="7170" name="Picture 2" descr="http://4.bp.blogspot.com/_7W9aXibIkrY/SYUua_VVrSI/AAAAAAAAADY/xNrLux3CpgY/s400/up-movie.jpg"/>
          <p:cNvPicPr>
            <a:picLocks noChangeAspect="1" noChangeArrowheads="1"/>
          </p:cNvPicPr>
          <p:nvPr/>
        </p:nvPicPr>
        <p:blipFill>
          <a:blip r:embed="rId2" cstate="print"/>
          <a:srcRect/>
          <a:stretch>
            <a:fillRect/>
          </a:stretch>
        </p:blipFill>
        <p:spPr bwMode="auto">
          <a:xfrm>
            <a:off x="3657600" y="1981199"/>
            <a:ext cx="5029200" cy="4382989"/>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79462 -0.4801 C 0.78368 -0.47084 0.77604 -0.46899 0.7625 -0.46737 C 0.75573 -0.46459 0.74913 -0.46158 0.74236 -0.4588 C 0.73524 -0.45278 0.73142 -0.44537 0.72882 -0.43542 C 0.7276 -0.42061 0.72986 -0.40232 0.71701 -0.39699 C 0.71198 -0.39051 0.70868 -0.38704 0.70191 -0.38426 C 0.68073 -0.36574 0.65903 -0.36852 0.63281 -0.36713 C 0.62222 -0.36227 0.60955 -0.36274 0.59913 -0.35649 C 0.59288 -0.35278 0.5875 -0.35024 0.58073 -0.34792 C 0.5717 -0.34028 0.5625 -0.33241 0.55365 -0.32454 C 0.55278 -0.32385 0.54392 -0.31482 0.54184 -0.31366 C 0.53698 -0.31112 0.53142 -0.31019 0.52674 -0.30741 C 0.51493 -0.3 0.52847 -0.30602 0.51667 -0.30116 C 0.51319 -0.29769 0.51042 -0.29306 0.5066 -0.29028 C 0.49688 -0.28334 0.48194 -0.28195 0.47118 -0.27963 C 0.45833 -0.27385 0.47431 -0.28172 0.46111 -0.27315 C 0.4559 -0.26991 0.44965 -0.26899 0.44427 -0.26667 C 0.43715 -0.26065 0.43976 -0.25787 0.43247 -0.25186 C 0.43264 -0.25116 0.4342 -0.23195 0.43594 -0.22848 C 0.44167 -0.21366 0.45243 -0.20371 0.4592 -0.19005 C 0.46111 -0.18704 0.46285 -0.18426 0.46441 -0.18149 C 0.46736 -0.1757 0.46997 -0.16991 0.47292 -0.16459 C 0.47396 -0.16227 0.47639 -0.15787 0.47639 -0.15764 C 0.475 -0.14074 0.47552 -0.12547 0.46788 -0.11135 C 0.46493 -0.09954 0.46163 -0.08797 0.45781 -0.07686 C 0.45712 -0.07477 0.45729 -0.07246 0.4559 -0.07061 C 0.45069 -0.06389 0.44149 -0.06713 0.4342 -0.06621 C 0.41493 -0.04977 0.41892 -0.05209 0.39201 -0.04931 C 0.3776 -0.05024 0.36059 -0.04352 0.34844 -0.05348 C 0.33976 -0.06088 0.34722 -0.0588 0.33819 -0.06389 C 0.33021 -0.06829 0.32135 -0.0713 0.31302 -0.07477 C 0.30955 -0.07639 0.30295 -0.07917 0.30295 -0.07894 C 0.2908 -0.07871 0.25278 -0.07801 0.23385 -0.07477 C 0.22326 -0.07292 0.21649 -0.06389 0.20694 -0.05973 C 0.2 -0.05371 0.19462 -0.04815 0.18681 -0.04514 C 0.1776 -0.03704 0.17049 -0.0257 0.15972 -0.02153 C 0.15278 -0.01551 0.14271 -0.00371 0.13455 4.07407E-6 C 0.12448 0.00463 0.11302 0.00648 0.10243 0.00879 C 0.06667 0.00694 0.03559 4.07407E-6 0 4.07407E-6 " pathEditMode="relative" rAng="0" ptsTypes="ffffffffffffffffffffffffffffffffffffffA">
                                      <p:cBhvr>
                                        <p:cTn id="16" dur="2000" fill="hold"/>
                                        <p:tgtEl>
                                          <p:spTgt spid="3">
                                            <p:txEl>
                                              <p:pRg st="1" end="1"/>
                                            </p:txEl>
                                          </p:spTgt>
                                        </p:tgtEl>
                                        <p:attrNameLst>
                                          <p:attrName>ppt_x</p:attrName>
                                          <p:attrName>ppt_y</p:attrName>
                                        </p:attrNameLst>
                                      </p:cBhvr>
                                      <p:rCtr x="-397" y="244"/>
                                    </p:animMotion>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to="" calcmode="lin" valueType="num">
                                      <p:cBhvr>
                                        <p:cTn id="21" dur="1" fill="hold"/>
                                        <p:tgtEl>
                                          <p:spTgt spid="3">
                                            <p:txEl>
                                              <p:pRg st="2" end="2"/>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mph" presetSubtype="0" fill="hold" nodeType="clickEffect">
                                  <p:stCondLst>
                                    <p:cond delay="0"/>
                                  </p:stCondLst>
                                  <p:childTnLst>
                                    <p:animRot by="21600000">
                                      <p:cBhvr>
                                        <p:cTn id="37" dur="2000" fill="hold"/>
                                        <p:tgtEl>
                                          <p:spTgt spid="3">
                                            <p:txEl>
                                              <p:pRg st="5" end="5"/>
                                            </p:txEl>
                                          </p:spTgt>
                                        </p:tgtEl>
                                        <p:attrNameLst>
                                          <p:attrName>r</p:attrName>
                                        </p:attrNameLst>
                                      </p:cBhvr>
                                    </p:animRot>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2000" tmFilter="0, 0; .2, .5; .8, .5; 1, 0"/>
                                        <p:tgtEl>
                                          <p:spTgt spid="7170"/>
                                        </p:tgtEl>
                                      </p:cBhvr>
                                    </p:animEffect>
                                    <p:animScale>
                                      <p:cBhvr>
                                        <p:cTn id="42" dur="1000" autoRev="1" fill="hold"/>
                                        <p:tgtEl>
                                          <p:spTgt spid="71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Juice ITC" pitchFamily="82" charset="0"/>
              </a:rPr>
              <a:t>Movie Summary</a:t>
            </a:r>
            <a:endParaRPr lang="en-US" dirty="0">
              <a:latin typeface="Juice ITC" pitchFamily="82"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Juice ITC" pitchFamily="82" charset="0"/>
              </a:rPr>
              <a:t>A young Carl Fredrickson meets a young adventure spirited girl named Ellie. They both dream of going to a Lost Land in South America</a:t>
            </a:r>
          </a:p>
          <a:p>
            <a:r>
              <a:rPr lang="en-US" dirty="0" smtClean="0">
                <a:latin typeface="Juice ITC" pitchFamily="82" charset="0"/>
              </a:rPr>
              <a:t>But then, days past by, and Ellie died</a:t>
            </a:r>
          </a:p>
          <a:p>
            <a:r>
              <a:rPr lang="en-US" dirty="0" smtClean="0">
                <a:latin typeface="Juice ITC" pitchFamily="82" charset="0"/>
              </a:rPr>
              <a:t>Old Carl remembered the promise he made with Ellie</a:t>
            </a:r>
          </a:p>
          <a:p>
            <a:r>
              <a:rPr lang="en-US" dirty="0" smtClean="0">
                <a:latin typeface="Juice ITC" pitchFamily="82" charset="0"/>
              </a:rPr>
              <a:t>But then, one day, construction workers came to move the house, and Carl had to go to the Elderly House</a:t>
            </a:r>
          </a:p>
          <a:p>
            <a:r>
              <a:rPr lang="en-US" dirty="0" smtClean="0">
                <a:latin typeface="Juice ITC" pitchFamily="82" charset="0"/>
              </a:rPr>
              <a:t>So, Carl made his house to fly with putting balloons on his house</a:t>
            </a:r>
          </a:p>
          <a:p>
            <a:r>
              <a:rPr lang="en-US" dirty="0" smtClean="0">
                <a:latin typeface="Juice ITC" pitchFamily="82" charset="0"/>
              </a:rPr>
              <a:t>Carl didn’t notice, but along came an 8 years old boy, Russell to try to earn a Boy Scout Badge, “A day with an Elderly”</a:t>
            </a:r>
          </a:p>
          <a:p>
            <a:endParaRPr lang="en-US" dirty="0" smtClean="0">
              <a:latin typeface="Juice ITC" pitchFamily="82" charset="0"/>
            </a:endParaRPr>
          </a:p>
        </p:txBody>
      </p:sp>
      <p:pic>
        <p:nvPicPr>
          <p:cNvPr id="6146" name="Picture 2" descr="http://flamingskull.files.wordpress.com/2009/08/up_ellie_carl_young.jpg">
            <a:hlinkClick r:id="rId2"/>
          </p:cNvPr>
          <p:cNvPicPr>
            <a:picLocks noChangeAspect="1" noChangeArrowheads="1"/>
          </p:cNvPicPr>
          <p:nvPr/>
        </p:nvPicPr>
        <p:blipFill>
          <a:blip r:embed="rId3" cstate="print"/>
          <a:srcRect/>
          <a:stretch>
            <a:fillRect/>
          </a:stretch>
        </p:blipFill>
        <p:spPr bwMode="auto">
          <a:xfrm>
            <a:off x="6172201" y="-1"/>
            <a:ext cx="2971800" cy="167163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0" presetClass="entr" presetSubtype="0" decel="10000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2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0" presetClass="path" presetSubtype="0" accel="50000" decel="50000" fill="hold" nodeType="clickEffect">
                                  <p:stCondLst>
                                    <p:cond delay="0"/>
                                  </p:stCondLst>
                                  <p:childTnLst>
                                    <p:animMotion origin="layout" path="M 0.57309 0.48148 C 0.57205 0.47754 0.57274 0.47361 0.57049 0.4706 C 0.56875 0.46828 0.55799 0.46458 0.55451 0.46435 C 0.52951 0.46296 0.50503 0.46273 0.48021 0.46203 C 0.47813 0.45972 0.47205 0.45324 0.47205 0.44977 C 0.47205 0.42199 0.48542 0.41828 0.50677 0.40116 C 0.50503 0.37361 0.51476 0.35694 0.48264 0.34884 C 0.46563 0.33935 0.44618 0.34537 0.42691 0.34884 C 0.41806 0.35046 0.40035 0.35278 0.40035 0.35301 C 0.38733 0.35208 0.37396 0.35254 0.36059 0.35069 C 0.3526 0.34977 0.34635 0.33958 0.33958 0.33611 C 0.33125 0.32731 0.32274 0.31921 0.31823 0.30879 C 0.31892 0.30231 0.31892 0.29583 0.32101 0.28981 C 0.32274 0.28426 0.33229 0.27986 0.33663 0.27731 C 0.35017 0.26991 0.36319 0.26088 0.37674 0.25416 C 0.37743 0.25208 0.37726 0.24953 0.37917 0.24791 C 0.38403 0.24421 0.3908 0.24305 0.39531 0.23958 C 0.40365 0.23287 0.40938 0.22569 0.41892 0.22037 C 0.4224 0.21273 0.42917 0.20949 0.43247 0.20139 C 0.4316 0.19514 0.43125 0.18889 0.42969 0.18264 C 0.41806 0.12824 0.27899 0.1493 0.25972 0.14907 C 0.25365 0.1456 0.24861 0.14352 0.24375 0.13866 C 0.23976 0.13449 0.23316 0.12592 0.23316 0.12616 C 0.23663 0.10625 0.23611 0.10463 0.25451 0.09213 C 0.25729 0.09028 0.25903 0.08727 0.2625 0.08588 C 0.26719 0.08379 0.27847 0.08171 0.27847 0.08194 C 0.28889 0.07616 0.30087 0.07453 0.31302 0.07106 C 0.32101 0.06481 0.32274 0.05972 0.32899 0.05231 C 0.34358 0.01643 0.2934 0.00856 0.2625 2.22222E-6 C 0.19288 0.00625 0.2467 0.00185 0.10069 0.00185 L 0 2.22222E-6 " pathEditMode="relative" rAng="0" ptsTypes="fffffffffffffffffffffffffffffAA">
                                      <p:cBhvr>
                                        <p:cTn id="37" dur="2000" fill="hold"/>
                                        <p:tgtEl>
                                          <p:spTgt spid="3">
                                            <p:txEl>
                                              <p:pRg st="2" end="2"/>
                                            </p:txEl>
                                          </p:spTgt>
                                        </p:tgtEl>
                                        <p:attrNameLst>
                                          <p:attrName>ppt_x</p:attrName>
                                          <p:attrName>ppt_y</p:attrName>
                                        </p:attrNameLst>
                                      </p:cBhvr>
                                      <p:rCtr x="-287" y="-241"/>
                                    </p:animMotion>
                                  </p:childTnLst>
                                </p:cTn>
                              </p:par>
                            </p:childTnLst>
                          </p:cTn>
                        </p:par>
                      </p:childTnLst>
                    </p:cTn>
                  </p:par>
                  <p:par>
                    <p:cTn id="38" fill="hold">
                      <p:stCondLst>
                        <p:cond delay="indefinite"/>
                      </p:stCondLst>
                      <p:childTnLst>
                        <p:par>
                          <p:cTn id="39" fill="hold">
                            <p:stCondLst>
                              <p:cond delay="0"/>
                            </p:stCondLst>
                            <p:childTnLst>
                              <p:par>
                                <p:cTn id="40" presetID="30" presetClass="entr" presetSubtype="0"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800" decel="100000"/>
                                        <p:tgtEl>
                                          <p:spTgt spid="3">
                                            <p:txEl>
                                              <p:pRg st="3" end="3"/>
                                            </p:txEl>
                                          </p:spTgt>
                                        </p:tgtEl>
                                      </p:cBhvr>
                                    </p:animEffect>
                                    <p:anim calcmode="lin" valueType="num">
                                      <p:cBhvr>
                                        <p:cTn id="43"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44"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5"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1" presetClass="entr" presetSubtype="4" fill="hold" nodeType="click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wheel(4)">
                                      <p:cBhvr>
                                        <p:cTn id="52" dur="2000"/>
                                        <p:tgtEl>
                                          <p:spTgt spid="3">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1" presetClass="entr" presetSubtype="0" fill="hold"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770" decel="100000"/>
                                        <p:tgtEl>
                                          <p:spTgt spid="3">
                                            <p:txEl>
                                              <p:pRg st="5" end="5"/>
                                            </p:txEl>
                                          </p:spTgt>
                                        </p:tgtEl>
                                      </p:cBhvr>
                                    </p:animEffect>
                                    <p:animScale>
                                      <p:cBhvr>
                                        <p:cTn id="58" dur="770" decel="100000"/>
                                        <p:tgtEl>
                                          <p:spTgt spid="3">
                                            <p:txEl>
                                              <p:pRg st="5" end="5"/>
                                            </p:txEl>
                                          </p:spTgt>
                                        </p:tgtEl>
                                      </p:cBhvr>
                                      <p:from x="10000" y="10000"/>
                                      <p:to x="200000" y="450000"/>
                                    </p:animScale>
                                    <p:animScale>
                                      <p:cBhvr>
                                        <p:cTn id="59" dur="1230" accel="100000" fill="hold">
                                          <p:stCondLst>
                                            <p:cond delay="770"/>
                                          </p:stCondLst>
                                        </p:cTn>
                                        <p:tgtEl>
                                          <p:spTgt spid="3">
                                            <p:txEl>
                                              <p:pRg st="5" end="5"/>
                                            </p:txEl>
                                          </p:spTgt>
                                        </p:tgtEl>
                                      </p:cBhvr>
                                      <p:from x="200000" y="450000"/>
                                      <p:to x="100000" y="100000"/>
                                    </p:animScale>
                                    <p:set>
                                      <p:cBhvr>
                                        <p:cTn id="60" dur="770" fill="hold"/>
                                        <p:tgtEl>
                                          <p:spTgt spid="3">
                                            <p:txEl>
                                              <p:pRg st="5" end="5"/>
                                            </p:txEl>
                                          </p:spTgt>
                                        </p:tgtEl>
                                        <p:attrNameLst>
                                          <p:attrName>ppt_x</p:attrName>
                                        </p:attrNameLst>
                                      </p:cBhvr>
                                      <p:to>
                                        <p:strVal val="(0.5)"/>
                                      </p:to>
                                    </p:set>
                                    <p:anim from="(0.5)" to="(#ppt_x)" calcmode="lin" valueType="num">
                                      <p:cBhvr>
                                        <p:cTn id="61" dur="1230" accel="100000" fill="hold">
                                          <p:stCondLst>
                                            <p:cond delay="770"/>
                                          </p:stCondLst>
                                        </p:cTn>
                                        <p:tgtEl>
                                          <p:spTgt spid="3">
                                            <p:txEl>
                                              <p:pRg st="5" end="5"/>
                                            </p:txEl>
                                          </p:spTgt>
                                        </p:tgtEl>
                                        <p:attrNameLst>
                                          <p:attrName>ppt_x</p:attrName>
                                        </p:attrNameLst>
                                      </p:cBhvr>
                                    </p:anim>
                                    <p:set>
                                      <p:cBhvr>
                                        <p:cTn id="62" dur="770" fill="hold"/>
                                        <p:tgtEl>
                                          <p:spTgt spid="3">
                                            <p:txEl>
                                              <p:pRg st="5" end="5"/>
                                            </p:txEl>
                                          </p:spTgt>
                                        </p:tgtEl>
                                        <p:attrNameLst>
                                          <p:attrName>ppt_y</p:attrName>
                                        </p:attrNameLst>
                                      </p:cBhvr>
                                      <p:to>
                                        <p:strVal val="(#ppt_y+0.4)"/>
                                      </p:to>
                                    </p:set>
                                    <p:anim from="(#ppt_y+0.4)" to="(#ppt_y)" calcmode="lin" valueType="num">
                                      <p:cBhvr>
                                        <p:cTn id="63" dur="1230" accel="100000" fill="hold">
                                          <p:stCondLst>
                                            <p:cond delay="770"/>
                                          </p:stCondLst>
                                        </p:cTn>
                                        <p:tgtEl>
                                          <p:spTgt spid="3">
                                            <p:txEl>
                                              <p:pRg st="5" end="5"/>
                                            </p:txEl>
                                          </p:spTgt>
                                        </p:tgtEl>
                                        <p:attrNameLst>
                                          <p:attrName>ppt_y</p:attrName>
                                        </p:attrNameLst>
                                      </p:cBhvr>
                                    </p:anim>
                                  </p:childTnLst>
                                </p:cTn>
                              </p:par>
                            </p:childTnLst>
                          </p:cTn>
                        </p:par>
                      </p:childTnLst>
                    </p:cTn>
                  </p:par>
                  <p:par>
                    <p:cTn id="64" fill="hold">
                      <p:stCondLst>
                        <p:cond delay="indefinite"/>
                      </p:stCondLst>
                      <p:childTnLst>
                        <p:par>
                          <p:cTn id="65" fill="hold">
                            <p:stCondLst>
                              <p:cond delay="0"/>
                            </p:stCondLst>
                            <p:childTnLst>
                              <p:par>
                                <p:cTn id="66" presetID="0" presetClass="path" presetSubtype="0" accel="50000" decel="50000" fill="hold" nodeType="clickEffect">
                                  <p:stCondLst>
                                    <p:cond delay="0"/>
                                  </p:stCondLst>
                                  <p:childTnLst>
                                    <p:animMotion origin="layout" path="M -0.78611 0.84723 C -0.78507 0.84074 -0.78264 0.83473 -0.78229 0.82848 C -0.77552 0.68403 -0.77986 0.53889 -0.77847 0.39422 C -0.77813 0.34306 -0.77778 0.29144 -0.77639 0.24005 C -0.77622 0.23102 -0.77101 0.22639 -0.76476 0.22385 C -0.75018 0.21065 -0.7342 0.20648 -0.71632 0.20255 C -0.70261 0.20371 -0.6882 0.20209 -0.67552 0.20764 C -0.67344 0.20857 -0.67188 0.21111 -0.66962 0.21204 C -0.66719 0.2132 -0.66441 0.21366 -0.66198 0.21459 C -0.66007 0.21598 -0.65764 0.21713 -0.65608 0.21922 C -0.65295 0.22338 -0.64844 0.23311 -0.64844 0.23334 C -0.64583 0.24213 -0.64254 0.25301 -0.63889 0.26135 C -0.63663 0.26621 -0.6309 0.275 -0.6309 0.27523 C -0.62847 0.28727 -0.62552 0.29861 -0.62309 0.31019 C -0.62257 0.39815 -0.62257 0.48588 -0.62118 0.57385 C -0.62083 0.60579 -0.61458 0.63889 -0.60764 0.66968 C -0.60556 0.67894 -0.60399 0.69283 -0.59809 0.7 C -0.59202 0.70718 -0.58386 0.70949 -0.57656 0.71412 C -0.57344 0.71343 -0.57031 0.71181 -0.56684 0.71181 C -0.56372 0.71181 -0.54861 0.71829 -0.5474 0.71852 C -0.53316 0.72176 -0.53958 0.72014 -0.52795 0.72338 C -0.51024 0.73403 -0.51823 0.73102 -0.50486 0.73496 C -0.47952 0.73403 -0.45417 0.7338 -0.42899 0.73264 C -0.4132 0.73195 -0.39948 0.72315 -0.38455 0.71852 C -0.36528 0.71273 -0.34774 0.71088 -0.32986 0.7 C -0.32066 0.68843 -0.31858 0.69445 -0.30868 0.68843 C -0.30035 0.68334 -0.29601 0.67547 -0.28733 0.67199 C -0.27882 0.66436 -0.27049 0.65648 -0.26198 0.64885 C -0.25365 0.64098 -0.24184 0.63542 -0.23698 0.62315 C -0.23125 0.60973 -0.2224 0.59838 -0.21545 0.58565 C -0.20816 0.57292 -0.20868 0.56783 -0.20382 0.55533 C -0.19774 0.53797 -0.19236 0.52107 -0.18646 0.50394 C -0.18351 0.48611 -0.18507 0.46736 -0.18056 0.45023 C -0.17778 0.41551 -0.17761 0.42431 -0.18056 0.37801 C -0.18125 0.36922 -0.19028 0.3544 -0.19028 0.35463 C -0.19306 0.34144 -0.19774 0.32385 -0.20382 0.3125 C -0.20868 0.29491 -0.21458 0.27848 -0.22726 0.26806 C -0.23577 0.25324 -0.22587 0.26852 -0.23698 0.25648 C -0.25573 0.23611 -0.24149 0.24792 -0.25434 0.23797 C -0.26563 0.21806 -0.25035 0.24306 -0.26406 0.22616 C -0.27622 0.21135 -0.25886 0.22616 -0.27379 0.21459 C -0.27969 0.20533 -0.28733 0.20023 -0.29323 0.19121 C -0.30226 0.17686 -0.30747 0.15973 -0.31077 0.14213 C -0.31007 0.13357 -0.31007 0.12477 -0.30868 0.11644 C -0.30747 0.11088 -0.30052 0.1051 -0.29705 0.10255 C -0.28143 0.09074 -0.26059 0.08542 -0.24254 0.08125 C -0.23125 0.07223 -0.20643 0.0625 -0.19236 0.05811 C -0.18438 0.05209 -0.17778 0.05093 -0.16875 0.04885 C -0.15156 0.03866 -0.12969 0.03403 -0.11077 0.0301 C -0.09531 0.02385 -0.08056 0.01875 -0.06424 0.01621 C -0.05139 0.01111 -0.03663 0.00718 -0.02344 0.00463 C 0.00104 -3.33333E-6 -0.01059 0.00579 1.66667E-6 -3.33333E-6 " pathEditMode="relative" rAng="0" ptsTypes="fffffffffffffffffffffffffffffffffffffffffffffffffffA">
                                      <p:cBhvr>
                                        <p:cTn id="67" dur="2000" fill="hold"/>
                                        <p:tgtEl>
                                          <p:spTgt spid="6146"/>
                                        </p:tgtEl>
                                        <p:attrNameLst>
                                          <p:attrName>ppt_x</p:attrName>
                                          <p:attrName>ppt_y</p:attrName>
                                        </p:attrNameLst>
                                      </p:cBhvr>
                                      <p:rCtr x="394" y="-42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Juice ITC" pitchFamily="82" charset="0"/>
              </a:rPr>
              <a:t>Company</a:t>
            </a:r>
            <a:endParaRPr lang="en-US" dirty="0">
              <a:latin typeface="Juice ITC" pitchFamily="82" charset="0"/>
            </a:endParaRPr>
          </a:p>
        </p:txBody>
      </p:sp>
      <p:sp>
        <p:nvSpPr>
          <p:cNvPr id="3" name="Content Placeholder 2"/>
          <p:cNvSpPr>
            <a:spLocks noGrp="1"/>
          </p:cNvSpPr>
          <p:nvPr>
            <p:ph idx="1"/>
          </p:nvPr>
        </p:nvSpPr>
        <p:spPr/>
        <p:txBody>
          <a:bodyPr/>
          <a:lstStyle/>
          <a:p>
            <a:r>
              <a:rPr lang="en-US" sz="3400" dirty="0" smtClean="0">
                <a:latin typeface="Juice ITC" pitchFamily="82" charset="0"/>
              </a:rPr>
              <a:t>The Company’s name is PIXAR</a:t>
            </a:r>
          </a:p>
          <a:p>
            <a:r>
              <a:rPr lang="en-US" sz="3400" dirty="0" smtClean="0">
                <a:latin typeface="Juice ITC" pitchFamily="82" charset="0"/>
              </a:rPr>
              <a:t>Created animated movies e.g. The Incredibles, Toy Story, and more</a:t>
            </a:r>
          </a:p>
          <a:p>
            <a:r>
              <a:rPr lang="en-US" sz="3400" dirty="0" smtClean="0">
                <a:latin typeface="Juice ITC" pitchFamily="82" charset="0"/>
              </a:rPr>
              <a:t>Started in 1975 as the Graphic Group</a:t>
            </a:r>
          </a:p>
          <a:p>
            <a:r>
              <a:rPr lang="en-US" sz="3400" dirty="0" smtClean="0">
                <a:latin typeface="Juice ITC" pitchFamily="82" charset="0"/>
              </a:rPr>
              <a:t>At Emeryville, California, U.S</a:t>
            </a:r>
          </a:p>
          <a:p>
            <a:r>
              <a:rPr lang="en-US" sz="3400" dirty="0" smtClean="0">
                <a:latin typeface="Juice ITC" pitchFamily="82" charset="0"/>
              </a:rPr>
              <a:t>Best for Animated Movies</a:t>
            </a:r>
          </a:p>
          <a:p>
            <a:endParaRPr lang="en-US" sz="3400" dirty="0" smtClean="0">
              <a:latin typeface="Juice ITC" pitchFamily="82" charset="0"/>
            </a:endParaRPr>
          </a:p>
          <a:p>
            <a:endParaRPr lang="en-US" sz="3400" dirty="0" smtClean="0">
              <a:latin typeface="Juice ITC" pitchFamily="82" charset="0"/>
            </a:endParaRPr>
          </a:p>
          <a:p>
            <a:endParaRPr lang="en-US" sz="3400" dirty="0" smtClean="0">
              <a:latin typeface="Juice ITC" pitchFamily="82" charset="0"/>
            </a:endParaRPr>
          </a:p>
          <a:p>
            <a:endParaRPr lang="en-US" sz="3400" dirty="0" smtClean="0">
              <a:latin typeface="Juice ITC" pitchFamily="82" charset="0"/>
            </a:endParaRPr>
          </a:p>
          <a:p>
            <a:endParaRPr lang="en-US" sz="3400" dirty="0" smtClean="0">
              <a:latin typeface="Juice ITC" pitchFamily="82" charset="0"/>
            </a:endParaRPr>
          </a:p>
          <a:p>
            <a:endParaRPr lang="en-US" sz="3400" dirty="0" smtClean="0">
              <a:latin typeface="Juice ITC" pitchFamily="82" charset="0"/>
            </a:endParaRPr>
          </a:p>
          <a:p>
            <a:endParaRPr lang="en-US" sz="3400" dirty="0" smtClean="0">
              <a:latin typeface="Juice ITC" pitchFamily="82" charset="0"/>
            </a:endParaRPr>
          </a:p>
          <a:p>
            <a:endParaRPr lang="en-US" dirty="0">
              <a:latin typeface="Freestyle Script" pitchFamily="66" charset="0"/>
            </a:endParaRPr>
          </a:p>
        </p:txBody>
      </p:sp>
      <p:pic>
        <p:nvPicPr>
          <p:cNvPr id="5122" name="Picture 2" descr="http://web.lincoln.k12.mi.us/Buildings/Hs/nuzzo/web0809/Pixar.jpg"/>
          <p:cNvPicPr>
            <a:picLocks noChangeAspect="1" noChangeArrowheads="1"/>
          </p:cNvPicPr>
          <p:nvPr/>
        </p:nvPicPr>
        <p:blipFill>
          <a:blip r:embed="rId2" cstate="print"/>
          <a:srcRect/>
          <a:stretch>
            <a:fillRect/>
          </a:stretch>
        </p:blipFill>
        <p:spPr bwMode="auto">
          <a:xfrm>
            <a:off x="5410200" y="228600"/>
            <a:ext cx="3479644" cy="1890042"/>
          </a:xfrm>
          <a:prstGeom prst="rect">
            <a:avLst/>
          </a:prstGeom>
          <a:noFill/>
        </p:spPr>
      </p:pic>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8" presetClass="entr" presetSubtype="0" accel="10000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20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8" dur="20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9"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20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1" dur="2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9" presetClass="entr" presetSubtype="10" fill="hold" nodeType="clickEffect">
                                  <p:stCondLst>
                                    <p:cond delay="0"/>
                                  </p:stCondLst>
                                  <p:childTnLst>
                                    <p:set>
                                      <p:cBhvr>
                                        <p:cTn id="25" dur="1" fill="hold">
                                          <p:stCondLst>
                                            <p:cond delay="0"/>
                                          </p:stCondLst>
                                        </p:cTn>
                                        <p:tgtEl>
                                          <p:spTgt spid="5122"/>
                                        </p:tgtEl>
                                        <p:attrNameLst>
                                          <p:attrName>style.visibility</p:attrName>
                                        </p:attrNameLst>
                                      </p:cBhvr>
                                      <p:to>
                                        <p:strVal val="visible"/>
                                      </p:to>
                                    </p:set>
                                    <p:anim calcmode="lin" valueType="num">
                                      <p:cBhvr>
                                        <p:cTn id="26" dur="2000" fill="hold"/>
                                        <p:tgtEl>
                                          <p:spTgt spid="5122"/>
                                        </p:tgtEl>
                                        <p:attrNameLst>
                                          <p:attrName>ppt_w</p:attrName>
                                        </p:attrNameLst>
                                      </p:cBhvr>
                                      <p:tavLst>
                                        <p:tav tm="0" fmla="#ppt_w*sin(2.5*pi*$)">
                                          <p:val>
                                            <p:fltVal val="0"/>
                                          </p:val>
                                        </p:tav>
                                        <p:tav tm="100000">
                                          <p:val>
                                            <p:fltVal val="1"/>
                                          </p:val>
                                        </p:tav>
                                      </p:tavLst>
                                    </p:anim>
                                    <p:anim calcmode="lin" valueType="num">
                                      <p:cBhvr>
                                        <p:cTn id="27" dur="2000" fill="hold"/>
                                        <p:tgtEl>
                                          <p:spTgt spid="5122"/>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down)">
                                      <p:cBhvr>
                                        <p:cTn id="32" dur="580">
                                          <p:stCondLst>
                                            <p:cond delay="0"/>
                                          </p:stCondLst>
                                        </p:cTn>
                                        <p:tgtEl>
                                          <p:spTgt spid="3">
                                            <p:txEl>
                                              <p:pRg st="1" end="1"/>
                                            </p:txEl>
                                          </p:spTgt>
                                        </p:tgtEl>
                                      </p:cBhvr>
                                    </p:animEffect>
                                    <p:anim calcmode="lin" valueType="num">
                                      <p:cBhvr>
                                        <p:cTn id="3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1" end="1"/>
                                            </p:txEl>
                                          </p:spTgt>
                                        </p:tgtEl>
                                      </p:cBhvr>
                                      <p:to x="100000" y="60000"/>
                                    </p:animScale>
                                    <p:animScale>
                                      <p:cBhvr>
                                        <p:cTn id="39" dur="166" decel="50000">
                                          <p:stCondLst>
                                            <p:cond delay="676"/>
                                          </p:stCondLst>
                                        </p:cTn>
                                        <p:tgtEl>
                                          <p:spTgt spid="3">
                                            <p:txEl>
                                              <p:pRg st="1" end="1"/>
                                            </p:txEl>
                                          </p:spTgt>
                                        </p:tgtEl>
                                      </p:cBhvr>
                                      <p:to x="100000" y="100000"/>
                                    </p:animScale>
                                    <p:animScale>
                                      <p:cBhvr>
                                        <p:cTn id="40" dur="26">
                                          <p:stCondLst>
                                            <p:cond delay="1312"/>
                                          </p:stCondLst>
                                        </p:cTn>
                                        <p:tgtEl>
                                          <p:spTgt spid="3">
                                            <p:txEl>
                                              <p:pRg st="1" end="1"/>
                                            </p:txEl>
                                          </p:spTgt>
                                        </p:tgtEl>
                                      </p:cBhvr>
                                      <p:to x="100000" y="80000"/>
                                    </p:animScale>
                                    <p:animScale>
                                      <p:cBhvr>
                                        <p:cTn id="41" dur="166" decel="50000">
                                          <p:stCondLst>
                                            <p:cond delay="1338"/>
                                          </p:stCondLst>
                                        </p:cTn>
                                        <p:tgtEl>
                                          <p:spTgt spid="3">
                                            <p:txEl>
                                              <p:pRg st="1" end="1"/>
                                            </p:txEl>
                                          </p:spTgt>
                                        </p:tgtEl>
                                      </p:cBhvr>
                                      <p:to x="100000" y="100000"/>
                                    </p:animScale>
                                    <p:animScale>
                                      <p:cBhvr>
                                        <p:cTn id="42" dur="26">
                                          <p:stCondLst>
                                            <p:cond delay="1642"/>
                                          </p:stCondLst>
                                        </p:cTn>
                                        <p:tgtEl>
                                          <p:spTgt spid="3">
                                            <p:txEl>
                                              <p:pRg st="1" end="1"/>
                                            </p:txEl>
                                          </p:spTgt>
                                        </p:tgtEl>
                                      </p:cBhvr>
                                      <p:to x="100000" y="90000"/>
                                    </p:animScale>
                                    <p:animScale>
                                      <p:cBhvr>
                                        <p:cTn id="43" dur="166" decel="50000">
                                          <p:stCondLst>
                                            <p:cond delay="1668"/>
                                          </p:stCondLst>
                                        </p:cTn>
                                        <p:tgtEl>
                                          <p:spTgt spid="3">
                                            <p:txEl>
                                              <p:pRg st="1" end="1"/>
                                            </p:txEl>
                                          </p:spTgt>
                                        </p:tgtEl>
                                      </p:cBhvr>
                                      <p:to x="100000" y="100000"/>
                                    </p:animScale>
                                    <p:animScale>
                                      <p:cBhvr>
                                        <p:cTn id="44" dur="26">
                                          <p:stCondLst>
                                            <p:cond delay="1808"/>
                                          </p:stCondLst>
                                        </p:cTn>
                                        <p:tgtEl>
                                          <p:spTgt spid="3">
                                            <p:txEl>
                                              <p:pRg st="1" end="1"/>
                                            </p:txEl>
                                          </p:spTgt>
                                        </p:tgtEl>
                                      </p:cBhvr>
                                      <p:to x="100000" y="95000"/>
                                    </p:animScale>
                                    <p:animScale>
                                      <p:cBhvr>
                                        <p:cTn id="45" dur="166" decel="50000">
                                          <p:stCondLst>
                                            <p:cond delay="1834"/>
                                          </p:stCondLst>
                                        </p:cTn>
                                        <p:tgtEl>
                                          <p:spTgt spid="3">
                                            <p:txEl>
                                              <p:pRg st="1" end="1"/>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54" presetClass="entr" presetSubtype="0" accel="100000" fill="hold" nodeType="click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 calcmode="lin" valueType="num">
                                      <p:cBhvr>
                                        <p:cTn id="50" dur="20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51" dur="2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52"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53" dur="2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54" dur="2000"/>
                                        <p:tgtEl>
                                          <p:spTgt spid="3">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9" presetClass="entr" presetSubtype="0" accel="100000" fill="hold" nodeType="click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anim calcmode="lin" valueType="num">
                                      <p:cBhvr>
                                        <p:cTn id="59" dur="20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0" dur="20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1" dur="20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62"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1" presetClass="entr" presetSubtype="0" fill="hold" nodeType="clickEffect">
                                  <p:stCondLst>
                                    <p:cond delay="0"/>
                                  </p:stCondLst>
                                  <p:iterate type="lt">
                                    <p:tmPct val="10000"/>
                                  </p:iterate>
                                  <p:childTnLst>
                                    <p:set>
                                      <p:cBhvr>
                                        <p:cTn id="66" dur="1" fill="hold">
                                          <p:stCondLst>
                                            <p:cond delay="0"/>
                                          </p:stCondLst>
                                        </p:cTn>
                                        <p:tgtEl>
                                          <p:spTgt spid="3">
                                            <p:txEl>
                                              <p:pRg st="4" end="4"/>
                                            </p:txEl>
                                          </p:spTgt>
                                        </p:tgtEl>
                                        <p:attrNameLst>
                                          <p:attrName>style.visibility</p:attrName>
                                        </p:attrNameLst>
                                      </p:cBhvr>
                                      <p:to>
                                        <p:strVal val="visible"/>
                                      </p:to>
                                    </p:set>
                                    <p:anim calcmode="lin" valueType="num">
                                      <p:cBhvr>
                                        <p:cTn id="67" dur="20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68" dur="20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69" dur="20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0" dur="20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1" dur="2000" tmFilter="0,0; .5, 1; 1, 1"/>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Juice ITC" pitchFamily="82" charset="0"/>
              </a:rPr>
              <a:t>Movie Facts</a:t>
            </a:r>
            <a:endParaRPr lang="en-US" dirty="0">
              <a:latin typeface="Juice ITC" pitchFamily="82" charset="0"/>
            </a:endParaRPr>
          </a:p>
        </p:txBody>
      </p:sp>
      <p:sp>
        <p:nvSpPr>
          <p:cNvPr id="3" name="Content Placeholder 2"/>
          <p:cNvSpPr>
            <a:spLocks noGrp="1"/>
          </p:cNvSpPr>
          <p:nvPr>
            <p:ph idx="1"/>
          </p:nvPr>
        </p:nvSpPr>
        <p:spPr/>
        <p:txBody>
          <a:bodyPr/>
          <a:lstStyle/>
          <a:p>
            <a:r>
              <a:rPr lang="en-US" sz="2900" dirty="0" smtClean="0">
                <a:latin typeface="Juice ITC" pitchFamily="82" charset="0"/>
              </a:rPr>
              <a:t>Director: Pete </a:t>
            </a:r>
            <a:r>
              <a:rPr lang="en-US" sz="2900" dirty="0" err="1" smtClean="0">
                <a:latin typeface="Juice ITC" pitchFamily="82" charset="0"/>
              </a:rPr>
              <a:t>Docter</a:t>
            </a:r>
            <a:r>
              <a:rPr lang="en-US" sz="2900" dirty="0" smtClean="0">
                <a:latin typeface="Juice ITC" pitchFamily="82" charset="0"/>
              </a:rPr>
              <a:t> (Also Writer)</a:t>
            </a:r>
          </a:p>
          <a:p>
            <a:r>
              <a:rPr lang="en-US" sz="2900" dirty="0" smtClean="0">
                <a:latin typeface="Juice ITC" pitchFamily="82" charset="0"/>
              </a:rPr>
              <a:t>Co-Director: Bob Peterson (Also the Co-Writer)</a:t>
            </a:r>
          </a:p>
          <a:p>
            <a:r>
              <a:rPr lang="en-US" sz="2900" dirty="0" smtClean="0">
                <a:latin typeface="Juice ITC" pitchFamily="82" charset="0"/>
              </a:rPr>
              <a:t>Released: December 5</a:t>
            </a:r>
            <a:r>
              <a:rPr lang="en-US" sz="2900" baseline="30000" dirty="0" smtClean="0">
                <a:latin typeface="Juice ITC" pitchFamily="82" charset="0"/>
              </a:rPr>
              <a:t>th</a:t>
            </a:r>
            <a:r>
              <a:rPr lang="en-US" sz="2900" dirty="0" smtClean="0">
                <a:latin typeface="Juice ITC" pitchFamily="82" charset="0"/>
              </a:rPr>
              <a:t>, 2009 (Japan)</a:t>
            </a:r>
          </a:p>
          <a:p>
            <a:r>
              <a:rPr lang="en-US" sz="2900" dirty="0" smtClean="0">
                <a:latin typeface="Juice ITC" pitchFamily="82" charset="0"/>
              </a:rPr>
              <a:t>Released: Canada and USA= May 29</a:t>
            </a:r>
            <a:r>
              <a:rPr lang="en-US" sz="2900" baseline="30000" dirty="0" smtClean="0">
                <a:latin typeface="Juice ITC" pitchFamily="82" charset="0"/>
              </a:rPr>
              <a:t>th</a:t>
            </a:r>
            <a:r>
              <a:rPr lang="en-US" sz="2900" dirty="0" smtClean="0">
                <a:latin typeface="Juice ITC" pitchFamily="82" charset="0"/>
              </a:rPr>
              <a:t>, 2009</a:t>
            </a:r>
          </a:p>
          <a:p>
            <a:r>
              <a:rPr lang="en-US" sz="2900" dirty="0" smtClean="0">
                <a:latin typeface="Juice ITC" pitchFamily="82" charset="0"/>
              </a:rPr>
              <a:t>Movie Genre: Family, Comedy, Animation, Adventure</a:t>
            </a:r>
          </a:p>
          <a:p>
            <a:r>
              <a:rPr lang="en-US" sz="2900" dirty="0" smtClean="0">
                <a:latin typeface="Juice ITC" pitchFamily="82" charset="0"/>
              </a:rPr>
              <a:t>Won 2 Awards: Teen Choice Awards, Future Film Festival Digital Award </a:t>
            </a:r>
          </a:p>
          <a:p>
            <a:pPr algn="r">
              <a:buNone/>
            </a:pPr>
            <a:endParaRPr lang="en-US" dirty="0">
              <a:latin typeface="Juice ITC" pitchFamily="82" charset="0"/>
            </a:endParaRPr>
          </a:p>
          <a:p>
            <a:endParaRPr lang="en-US" dirty="0">
              <a:latin typeface="Juice ITC" pitchFamily="82" charset="0"/>
            </a:endParaRPr>
          </a:p>
        </p:txBody>
      </p:sp>
      <p:pic>
        <p:nvPicPr>
          <p:cNvPr id="4098" name="Picture 2" descr="http://2fm.rte.ie/blogs/colm_jim_jims_blogggggg/Up.jpg"/>
          <p:cNvPicPr>
            <a:picLocks noChangeAspect="1" noChangeArrowheads="1"/>
          </p:cNvPicPr>
          <p:nvPr/>
        </p:nvPicPr>
        <p:blipFill>
          <a:blip r:embed="rId2" cstate="print"/>
          <a:srcRect/>
          <a:stretch>
            <a:fillRect/>
          </a:stretch>
        </p:blipFill>
        <p:spPr bwMode="auto">
          <a:xfrm>
            <a:off x="5943600" y="152400"/>
            <a:ext cx="2832100" cy="2124075"/>
          </a:xfrm>
          <a:prstGeom prst="rect">
            <a:avLst/>
          </a:prstGeom>
          <a:noFill/>
        </p:spPr>
      </p:pic>
      <p:sp>
        <p:nvSpPr>
          <p:cNvPr id="5" name="Rectangular Callout 4"/>
          <p:cNvSpPr/>
          <p:nvPr/>
        </p:nvSpPr>
        <p:spPr>
          <a:xfrm>
            <a:off x="5410200" y="-152400"/>
            <a:ext cx="1295400" cy="1066800"/>
          </a:xfrm>
          <a:prstGeom prst="wedgeRectCallout">
            <a:avLst>
              <a:gd name="adj1" fmla="val 123759"/>
              <a:gd name="adj2" fmla="val 81855"/>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p:cNvSpPr txBox="1"/>
          <p:nvPr/>
        </p:nvSpPr>
        <p:spPr>
          <a:xfrm>
            <a:off x="5410200" y="0"/>
            <a:ext cx="1143000" cy="923330"/>
          </a:xfrm>
          <a:prstGeom prst="rect">
            <a:avLst/>
          </a:prstGeom>
          <a:noFill/>
        </p:spPr>
        <p:txBody>
          <a:bodyPr wrap="square" rtlCol="0">
            <a:spAutoFit/>
          </a:bodyPr>
          <a:lstStyle/>
          <a:p>
            <a:r>
              <a:rPr lang="en-US" dirty="0" smtClean="0"/>
              <a:t>RUSSELL!! Stop talking!</a:t>
            </a:r>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9" presetClass="entr" presetSubtype="0" accel="10000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wheel(4)">
                                      <p:cBhvr>
                                        <p:cTn id="26" dur="2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nodeType="clickEffect">
                                  <p:stCondLst>
                                    <p:cond delay="0"/>
                                  </p:stCondLst>
                                  <p:iterate type="lt">
                                    <p:tmPct val="10000"/>
                                  </p:iterate>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42"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43" presetClass="entr" presetSubtype="0" fill="hold" nodeType="click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100"/>
                                        <p:tgtEl>
                                          <p:spTgt spid="3">
                                            <p:txEl>
                                              <p:pRg st="4" end="4"/>
                                            </p:txEl>
                                          </p:spTgt>
                                        </p:tgtEl>
                                      </p:cBhvr>
                                    </p:animEffect>
                                    <p:anim calcmode="lin" valueType="num">
                                      <p:cBhvr>
                                        <p:cTn id="50" dur="4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1" dur="4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54" presetClass="entr" presetSubtype="0" accel="100000" fill="hold" grpId="0" nodeType="click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strVal val="#ppt_w*0.05"/>
                                          </p:val>
                                        </p:tav>
                                        <p:tav tm="100000">
                                          <p:val>
                                            <p:strVal val="#ppt_w"/>
                                          </p:val>
                                        </p:tav>
                                      </p:tavLst>
                                    </p:anim>
                                    <p:anim calcmode="lin" valueType="num">
                                      <p:cBhvr>
                                        <p:cTn id="59" dur="500" fill="hold"/>
                                        <p:tgtEl>
                                          <p:spTgt spid="5"/>
                                        </p:tgtEl>
                                        <p:attrNameLst>
                                          <p:attrName>ppt_h</p:attrName>
                                        </p:attrNameLst>
                                      </p:cBhvr>
                                      <p:tavLst>
                                        <p:tav tm="0">
                                          <p:val>
                                            <p:strVal val="#ppt_h"/>
                                          </p:val>
                                        </p:tav>
                                        <p:tav tm="100000">
                                          <p:val>
                                            <p:strVal val="#ppt_h"/>
                                          </p:val>
                                        </p:tav>
                                      </p:tavLst>
                                    </p:anim>
                                    <p:anim calcmode="lin" valueType="num">
                                      <p:cBhvr>
                                        <p:cTn id="60" dur="500" fill="hold"/>
                                        <p:tgtEl>
                                          <p:spTgt spid="5"/>
                                        </p:tgtEl>
                                        <p:attrNameLst>
                                          <p:attrName>ppt_x</p:attrName>
                                        </p:attrNameLst>
                                      </p:cBhvr>
                                      <p:tavLst>
                                        <p:tav tm="0">
                                          <p:val>
                                            <p:strVal val="#ppt_x-.2"/>
                                          </p:val>
                                        </p:tav>
                                        <p:tav tm="100000">
                                          <p:val>
                                            <p:strVal val="#ppt_x"/>
                                          </p:val>
                                        </p:tav>
                                      </p:tavLst>
                                    </p:anim>
                                    <p:anim calcmode="lin" valueType="num">
                                      <p:cBhvr>
                                        <p:cTn id="61" dur="500" fill="hold"/>
                                        <p:tgtEl>
                                          <p:spTgt spid="5"/>
                                        </p:tgtEl>
                                        <p:attrNameLst>
                                          <p:attrName>ppt_y</p:attrName>
                                        </p:attrNameLst>
                                      </p:cBhvr>
                                      <p:tavLst>
                                        <p:tav tm="0">
                                          <p:val>
                                            <p:strVal val="#ppt_y"/>
                                          </p:val>
                                        </p:tav>
                                        <p:tav tm="100000">
                                          <p:val>
                                            <p:strVal val="#ppt_y"/>
                                          </p:val>
                                        </p:tav>
                                      </p:tavLst>
                                    </p:anim>
                                    <p:animEffect transition="in" filter="fade">
                                      <p:cBhvr>
                                        <p:cTn id="62" dur="500"/>
                                        <p:tgtEl>
                                          <p:spTgt spid="5"/>
                                        </p:tgtEl>
                                      </p:cBhvr>
                                    </p:animEffect>
                                  </p:childTnLst>
                                </p:cTn>
                              </p:par>
                            </p:childTnLst>
                          </p:cTn>
                        </p:par>
                      </p:childTnLst>
                    </p:cTn>
                  </p:par>
                  <p:par>
                    <p:cTn id="63" fill="hold">
                      <p:stCondLst>
                        <p:cond delay="indefinite"/>
                      </p:stCondLst>
                      <p:childTnLst>
                        <p:par>
                          <p:cTn id="64" fill="hold">
                            <p:stCondLst>
                              <p:cond delay="0"/>
                            </p:stCondLst>
                            <p:childTnLst>
                              <p:par>
                                <p:cTn id="65" presetID="58" presetClass="entr" presetSubtype="0" accel="100000"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 calcmode="lin" valueType="num">
                                      <p:cBhvr>
                                        <p:cTn id="67"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68"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6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70"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71" dur="500"/>
                                        <p:tgtEl>
                                          <p:spTgt spid="3">
                                            <p:txEl>
                                              <p:pRg st="4" end="4"/>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27" presetClass="entr" presetSubtype="0" fill="hold" nodeType="clickEffect">
                                  <p:stCondLst>
                                    <p:cond delay="0"/>
                                  </p:stCondLst>
                                  <p:iterate type="lt">
                                    <p:tmPct val="50000"/>
                                  </p:iterate>
                                  <p:childTnLst>
                                    <p:set>
                                      <p:cBhvr>
                                        <p:cTn id="75"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76"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7"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78" dur="80"/>
                                        <p:tgtEl>
                                          <p:spTgt spid="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Juice ITC" pitchFamily="82" charset="0"/>
              </a:rPr>
              <a:t>Character/Voice Actors</a:t>
            </a:r>
            <a:endParaRPr lang="en-US" dirty="0">
              <a:latin typeface="Juice ITC" pitchFamily="82" charset="0"/>
            </a:endParaRPr>
          </a:p>
        </p:txBody>
      </p:sp>
      <p:pic>
        <p:nvPicPr>
          <p:cNvPr id="6" name="Content Placeholder 5" descr="up-carl-fredricksen-costume-pixar-disney-700x700.jpg"/>
          <p:cNvPicPr>
            <a:picLocks noGrp="1" noChangeAspect="1"/>
          </p:cNvPicPr>
          <p:nvPr>
            <p:ph idx="1"/>
          </p:nvPr>
        </p:nvPicPr>
        <p:blipFill>
          <a:blip r:embed="rId2" cstate="print"/>
          <a:stretch>
            <a:fillRect/>
          </a:stretch>
        </p:blipFill>
        <p:spPr>
          <a:xfrm>
            <a:off x="2514600" y="1219200"/>
            <a:ext cx="2163763" cy="2163763"/>
          </a:xfrm>
        </p:spPr>
      </p:pic>
      <p:pic>
        <p:nvPicPr>
          <p:cNvPr id="3074" name="Picture 2" descr="http://www.angryasianman.com/images/angry/up_jordannagai.jpg"/>
          <p:cNvPicPr>
            <a:picLocks noChangeAspect="1" noChangeArrowheads="1"/>
          </p:cNvPicPr>
          <p:nvPr/>
        </p:nvPicPr>
        <p:blipFill>
          <a:blip r:embed="rId3" cstate="print"/>
          <a:srcRect/>
          <a:stretch>
            <a:fillRect/>
          </a:stretch>
        </p:blipFill>
        <p:spPr bwMode="auto">
          <a:xfrm>
            <a:off x="6324600" y="1371600"/>
            <a:ext cx="2438400" cy="3790790"/>
          </a:xfrm>
          <a:prstGeom prst="rect">
            <a:avLst/>
          </a:prstGeom>
          <a:noFill/>
        </p:spPr>
      </p:pic>
      <p:pic>
        <p:nvPicPr>
          <p:cNvPr id="4" name="Picture 2" descr="http://upload.wikimedia.org/wikipedia/commons/e/eb/Asner%2C_Ed_%28DOD%29.jpg"/>
          <p:cNvPicPr>
            <a:picLocks noChangeAspect="1" noChangeArrowheads="1"/>
          </p:cNvPicPr>
          <p:nvPr/>
        </p:nvPicPr>
        <p:blipFill>
          <a:blip r:embed="rId4" cstate="print"/>
          <a:srcRect/>
          <a:stretch>
            <a:fillRect/>
          </a:stretch>
        </p:blipFill>
        <p:spPr bwMode="auto">
          <a:xfrm>
            <a:off x="228600" y="1219200"/>
            <a:ext cx="2286000" cy="1857589"/>
          </a:xfrm>
          <a:prstGeom prst="rect">
            <a:avLst/>
          </a:prstGeom>
          <a:noFill/>
        </p:spPr>
      </p:pic>
      <p:sp>
        <p:nvSpPr>
          <p:cNvPr id="5" name="AutoShape 2" descr="http://images.allmoviephoto.com/2009_Up/2009_up_013.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6" name="Picture 4" descr="http://images.allmoviephoto.com/2009_Up/2009_up_013.jpg"/>
          <p:cNvPicPr>
            <a:picLocks noChangeAspect="1" noChangeArrowheads="1"/>
          </p:cNvPicPr>
          <p:nvPr/>
        </p:nvPicPr>
        <p:blipFill>
          <a:blip r:embed="rId5" cstate="print"/>
          <a:srcRect l="16647" t="26142" r="52834"/>
          <a:stretch>
            <a:fillRect/>
          </a:stretch>
        </p:blipFill>
        <p:spPr bwMode="auto">
          <a:xfrm>
            <a:off x="0" y="4489889"/>
            <a:ext cx="1676400" cy="2368111"/>
          </a:xfrm>
          <a:prstGeom prst="rect">
            <a:avLst/>
          </a:prstGeom>
          <a:noFill/>
        </p:spPr>
      </p:pic>
      <p:pic>
        <p:nvPicPr>
          <p:cNvPr id="3078" name="Picture 6" descr="http://www.nypost.com/r/nypost/blogs/popwrap/200911/Images/10/Dug.jpg"/>
          <p:cNvPicPr>
            <a:picLocks noChangeAspect="1" noChangeArrowheads="1"/>
          </p:cNvPicPr>
          <p:nvPr/>
        </p:nvPicPr>
        <p:blipFill>
          <a:blip r:embed="rId6" cstate="print"/>
          <a:srcRect l="22667" r="28000"/>
          <a:stretch>
            <a:fillRect/>
          </a:stretch>
        </p:blipFill>
        <p:spPr bwMode="auto">
          <a:xfrm>
            <a:off x="2514600" y="4800600"/>
            <a:ext cx="1401645" cy="1657350"/>
          </a:xfrm>
          <a:prstGeom prst="rect">
            <a:avLst/>
          </a:prstGeom>
          <a:noFill/>
        </p:spPr>
      </p:pic>
      <p:pic>
        <p:nvPicPr>
          <p:cNvPr id="3080" name="Picture 8" descr="http://oscartour.animationblogspot.com/files/2008/02/BobPeterson.jpg"/>
          <p:cNvPicPr>
            <a:picLocks noChangeAspect="1" noChangeArrowheads="1"/>
          </p:cNvPicPr>
          <p:nvPr/>
        </p:nvPicPr>
        <p:blipFill>
          <a:blip r:embed="rId7" cstate="print"/>
          <a:srcRect l="10667" t="2667" r="14667"/>
          <a:stretch>
            <a:fillRect/>
          </a:stretch>
        </p:blipFill>
        <p:spPr bwMode="auto">
          <a:xfrm>
            <a:off x="3886200" y="4648200"/>
            <a:ext cx="2209800" cy="1920421"/>
          </a:xfrm>
          <a:prstGeom prst="rect">
            <a:avLst/>
          </a:prstGeom>
          <a:noFill/>
        </p:spPr>
      </p:pic>
      <p:sp>
        <p:nvSpPr>
          <p:cNvPr id="10" name="TextBox 9"/>
          <p:cNvSpPr txBox="1"/>
          <p:nvPr/>
        </p:nvSpPr>
        <p:spPr>
          <a:xfrm>
            <a:off x="381000" y="457200"/>
            <a:ext cx="1905000" cy="369332"/>
          </a:xfrm>
          <a:prstGeom prst="rect">
            <a:avLst/>
          </a:prstGeom>
          <a:noFill/>
        </p:spPr>
        <p:txBody>
          <a:bodyPr wrap="square" rtlCol="0">
            <a:spAutoFit/>
          </a:bodyPr>
          <a:lstStyle/>
          <a:p>
            <a:r>
              <a:rPr lang="en-US" dirty="0" smtClean="0"/>
              <a:t>Carl Frederickson</a:t>
            </a:r>
            <a:endParaRPr lang="en-US" dirty="0"/>
          </a:p>
        </p:txBody>
      </p:sp>
      <p:sp>
        <p:nvSpPr>
          <p:cNvPr id="11" name="TextBox 10"/>
          <p:cNvSpPr txBox="1"/>
          <p:nvPr/>
        </p:nvSpPr>
        <p:spPr>
          <a:xfrm>
            <a:off x="457200" y="838200"/>
            <a:ext cx="1752600" cy="381000"/>
          </a:xfrm>
          <a:prstGeom prst="rect">
            <a:avLst/>
          </a:prstGeom>
          <a:noFill/>
        </p:spPr>
        <p:txBody>
          <a:bodyPr wrap="square" rtlCol="0">
            <a:spAutoFit/>
          </a:bodyPr>
          <a:lstStyle/>
          <a:p>
            <a:r>
              <a:rPr lang="en-US" dirty="0" smtClean="0"/>
              <a:t>Edward </a:t>
            </a:r>
            <a:r>
              <a:rPr lang="en-US" dirty="0" err="1" smtClean="0"/>
              <a:t>Asner</a:t>
            </a:r>
            <a:endParaRPr lang="en-US" dirty="0"/>
          </a:p>
        </p:txBody>
      </p:sp>
      <p:sp>
        <p:nvSpPr>
          <p:cNvPr id="12" name="TextBox 11"/>
          <p:cNvSpPr txBox="1"/>
          <p:nvPr/>
        </p:nvSpPr>
        <p:spPr>
          <a:xfrm>
            <a:off x="6705600" y="914400"/>
            <a:ext cx="838200" cy="381000"/>
          </a:xfrm>
          <a:prstGeom prst="rect">
            <a:avLst/>
          </a:prstGeom>
          <a:noFill/>
        </p:spPr>
        <p:txBody>
          <a:bodyPr wrap="square" rtlCol="0">
            <a:spAutoFit/>
          </a:bodyPr>
          <a:lstStyle/>
          <a:p>
            <a:r>
              <a:rPr lang="en-US" dirty="0" smtClean="0"/>
              <a:t>Russell</a:t>
            </a:r>
            <a:endParaRPr lang="en-US" dirty="0"/>
          </a:p>
        </p:txBody>
      </p:sp>
      <p:sp>
        <p:nvSpPr>
          <p:cNvPr id="13" name="TextBox 12"/>
          <p:cNvSpPr txBox="1"/>
          <p:nvPr/>
        </p:nvSpPr>
        <p:spPr>
          <a:xfrm>
            <a:off x="7696200" y="914400"/>
            <a:ext cx="1447800" cy="369332"/>
          </a:xfrm>
          <a:prstGeom prst="rect">
            <a:avLst/>
          </a:prstGeom>
          <a:noFill/>
        </p:spPr>
        <p:txBody>
          <a:bodyPr wrap="square" rtlCol="0">
            <a:spAutoFit/>
          </a:bodyPr>
          <a:lstStyle/>
          <a:p>
            <a:r>
              <a:rPr lang="en-US" dirty="0" smtClean="0"/>
              <a:t>Jordan Nagai</a:t>
            </a:r>
            <a:endParaRPr lang="en-US" dirty="0"/>
          </a:p>
        </p:txBody>
      </p:sp>
      <p:sp>
        <p:nvSpPr>
          <p:cNvPr id="14" name="TextBox 13"/>
          <p:cNvSpPr txBox="1"/>
          <p:nvPr/>
        </p:nvSpPr>
        <p:spPr>
          <a:xfrm>
            <a:off x="0" y="3810000"/>
            <a:ext cx="1676400" cy="369332"/>
          </a:xfrm>
          <a:prstGeom prst="rect">
            <a:avLst/>
          </a:prstGeom>
          <a:noFill/>
        </p:spPr>
        <p:txBody>
          <a:bodyPr wrap="square" rtlCol="0">
            <a:spAutoFit/>
          </a:bodyPr>
          <a:lstStyle/>
          <a:p>
            <a:r>
              <a:rPr lang="en-US" dirty="0" smtClean="0"/>
              <a:t>Ellie Doctor</a:t>
            </a:r>
            <a:endParaRPr lang="en-US" dirty="0"/>
          </a:p>
        </p:txBody>
      </p:sp>
      <p:sp>
        <p:nvSpPr>
          <p:cNvPr id="15" name="TextBox 14"/>
          <p:cNvSpPr txBox="1"/>
          <p:nvPr/>
        </p:nvSpPr>
        <p:spPr>
          <a:xfrm>
            <a:off x="4038600" y="4267200"/>
            <a:ext cx="2057400" cy="369332"/>
          </a:xfrm>
          <a:prstGeom prst="rect">
            <a:avLst/>
          </a:prstGeom>
          <a:noFill/>
        </p:spPr>
        <p:txBody>
          <a:bodyPr wrap="square" rtlCol="0">
            <a:spAutoFit/>
          </a:bodyPr>
          <a:lstStyle/>
          <a:p>
            <a:r>
              <a:rPr lang="en-US" dirty="0" smtClean="0"/>
              <a:t>Bob Peterson</a:t>
            </a:r>
            <a:endParaRPr lang="en-US" dirty="0"/>
          </a:p>
        </p:txBody>
      </p:sp>
      <p:sp>
        <p:nvSpPr>
          <p:cNvPr id="16" name="TextBox 15"/>
          <p:cNvSpPr txBox="1"/>
          <p:nvPr/>
        </p:nvSpPr>
        <p:spPr>
          <a:xfrm>
            <a:off x="2438400" y="4267200"/>
            <a:ext cx="1371600" cy="369332"/>
          </a:xfrm>
          <a:prstGeom prst="rect">
            <a:avLst/>
          </a:prstGeom>
          <a:noFill/>
        </p:spPr>
        <p:txBody>
          <a:bodyPr wrap="square" rtlCol="0">
            <a:spAutoFit/>
          </a:bodyPr>
          <a:lstStyle/>
          <a:p>
            <a:r>
              <a:rPr lang="en-US" dirty="0" smtClean="0"/>
              <a:t>Dug/Alpha</a:t>
            </a:r>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p:cTn id="14" dur="500" fill="hold"/>
                                        <p:tgtEl>
                                          <p:spTgt spid="10">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10">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10">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10">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1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 calcmode="lin" valueType="num">
                                      <p:cBhvr>
                                        <p:cTn id="25" dur="500" fill="hold"/>
                                        <p:tgtEl>
                                          <p:spTgt spid="6"/>
                                        </p:tgtEl>
                                        <p:attrNameLst>
                                          <p:attrName>style.rotation</p:attrName>
                                        </p:attrNameLst>
                                      </p:cBhvr>
                                      <p:tavLst>
                                        <p:tav tm="0">
                                          <p:val>
                                            <p:fltVal val="360"/>
                                          </p:val>
                                        </p:tav>
                                        <p:tav tm="100000">
                                          <p:val>
                                            <p:fltVal val="0"/>
                                          </p:val>
                                        </p:tav>
                                      </p:tavLst>
                                    </p:anim>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80">
                                          <p:stCondLst>
                                            <p:cond delay="0"/>
                                          </p:stCondLst>
                                        </p:cTn>
                                        <p:tgtEl>
                                          <p:spTgt spid="12"/>
                                        </p:tgtEl>
                                      </p:cBhvr>
                                    </p:animEffect>
                                    <p:anim calcmode="lin" valueType="num">
                                      <p:cBhvr>
                                        <p:cTn id="4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51" dur="26">
                                          <p:stCondLst>
                                            <p:cond delay="650"/>
                                          </p:stCondLst>
                                        </p:cTn>
                                        <p:tgtEl>
                                          <p:spTgt spid="12"/>
                                        </p:tgtEl>
                                      </p:cBhvr>
                                      <p:to x="100000" y="60000"/>
                                    </p:animScale>
                                    <p:animScale>
                                      <p:cBhvr>
                                        <p:cTn id="52" dur="166" decel="50000">
                                          <p:stCondLst>
                                            <p:cond delay="676"/>
                                          </p:stCondLst>
                                        </p:cTn>
                                        <p:tgtEl>
                                          <p:spTgt spid="12"/>
                                        </p:tgtEl>
                                      </p:cBhvr>
                                      <p:to x="100000" y="100000"/>
                                    </p:animScale>
                                    <p:animScale>
                                      <p:cBhvr>
                                        <p:cTn id="53" dur="26">
                                          <p:stCondLst>
                                            <p:cond delay="1312"/>
                                          </p:stCondLst>
                                        </p:cTn>
                                        <p:tgtEl>
                                          <p:spTgt spid="12"/>
                                        </p:tgtEl>
                                      </p:cBhvr>
                                      <p:to x="100000" y="80000"/>
                                    </p:animScale>
                                    <p:animScale>
                                      <p:cBhvr>
                                        <p:cTn id="54" dur="166" decel="50000">
                                          <p:stCondLst>
                                            <p:cond delay="1338"/>
                                          </p:stCondLst>
                                        </p:cTn>
                                        <p:tgtEl>
                                          <p:spTgt spid="12"/>
                                        </p:tgtEl>
                                      </p:cBhvr>
                                      <p:to x="100000" y="100000"/>
                                    </p:animScale>
                                    <p:animScale>
                                      <p:cBhvr>
                                        <p:cTn id="55" dur="26">
                                          <p:stCondLst>
                                            <p:cond delay="1642"/>
                                          </p:stCondLst>
                                        </p:cTn>
                                        <p:tgtEl>
                                          <p:spTgt spid="12"/>
                                        </p:tgtEl>
                                      </p:cBhvr>
                                      <p:to x="100000" y="90000"/>
                                    </p:animScale>
                                    <p:animScale>
                                      <p:cBhvr>
                                        <p:cTn id="56" dur="166" decel="50000">
                                          <p:stCondLst>
                                            <p:cond delay="1668"/>
                                          </p:stCondLst>
                                        </p:cTn>
                                        <p:tgtEl>
                                          <p:spTgt spid="12"/>
                                        </p:tgtEl>
                                      </p:cBhvr>
                                      <p:to x="100000" y="100000"/>
                                    </p:animScale>
                                    <p:animScale>
                                      <p:cBhvr>
                                        <p:cTn id="57" dur="26">
                                          <p:stCondLst>
                                            <p:cond delay="1808"/>
                                          </p:stCondLst>
                                        </p:cTn>
                                        <p:tgtEl>
                                          <p:spTgt spid="12"/>
                                        </p:tgtEl>
                                      </p:cBhvr>
                                      <p:to x="100000" y="95000"/>
                                    </p:animScale>
                                    <p:animScale>
                                      <p:cBhvr>
                                        <p:cTn id="58" dur="166" decel="50000">
                                          <p:stCondLst>
                                            <p:cond delay="1834"/>
                                          </p:stCondLst>
                                        </p:cTn>
                                        <p:tgtEl>
                                          <p:spTgt spid="12"/>
                                        </p:tgtEl>
                                      </p:cBhvr>
                                      <p:to x="100000" y="100000"/>
                                    </p:animScale>
                                  </p:childTnLst>
                                </p:cTn>
                              </p:par>
                            </p:childTnLst>
                          </p:cTn>
                        </p:par>
                      </p:childTnLst>
                    </p:cTn>
                  </p:par>
                  <p:par>
                    <p:cTn id="59" fill="hold">
                      <p:stCondLst>
                        <p:cond delay="indefinite"/>
                      </p:stCondLst>
                      <p:childTnLst>
                        <p:par>
                          <p:cTn id="60" fill="hold">
                            <p:stCondLst>
                              <p:cond delay="0"/>
                            </p:stCondLst>
                            <p:childTnLst>
                              <p:par>
                                <p:cTn id="61" presetID="49" presetClass="entr" presetSubtype="0" decel="100000" fill="hold" nodeType="clickEffect">
                                  <p:stCondLst>
                                    <p:cond delay="0"/>
                                  </p:stCondLst>
                                  <p:childTnLst>
                                    <p:set>
                                      <p:cBhvr>
                                        <p:cTn id="62" dur="1" fill="hold">
                                          <p:stCondLst>
                                            <p:cond delay="0"/>
                                          </p:stCondLst>
                                        </p:cTn>
                                        <p:tgtEl>
                                          <p:spTgt spid="3074"/>
                                        </p:tgtEl>
                                        <p:attrNameLst>
                                          <p:attrName>style.visibility</p:attrName>
                                        </p:attrNameLst>
                                      </p:cBhvr>
                                      <p:to>
                                        <p:strVal val="visible"/>
                                      </p:to>
                                    </p:set>
                                    <p:anim calcmode="lin" valueType="num">
                                      <p:cBhvr>
                                        <p:cTn id="63" dur="500" fill="hold"/>
                                        <p:tgtEl>
                                          <p:spTgt spid="3074"/>
                                        </p:tgtEl>
                                        <p:attrNameLst>
                                          <p:attrName>ppt_w</p:attrName>
                                        </p:attrNameLst>
                                      </p:cBhvr>
                                      <p:tavLst>
                                        <p:tav tm="0">
                                          <p:val>
                                            <p:fltVal val="0"/>
                                          </p:val>
                                        </p:tav>
                                        <p:tav tm="100000">
                                          <p:val>
                                            <p:strVal val="#ppt_w"/>
                                          </p:val>
                                        </p:tav>
                                      </p:tavLst>
                                    </p:anim>
                                    <p:anim calcmode="lin" valueType="num">
                                      <p:cBhvr>
                                        <p:cTn id="64" dur="500" fill="hold"/>
                                        <p:tgtEl>
                                          <p:spTgt spid="3074"/>
                                        </p:tgtEl>
                                        <p:attrNameLst>
                                          <p:attrName>ppt_h</p:attrName>
                                        </p:attrNameLst>
                                      </p:cBhvr>
                                      <p:tavLst>
                                        <p:tav tm="0">
                                          <p:val>
                                            <p:fltVal val="0"/>
                                          </p:val>
                                        </p:tav>
                                        <p:tav tm="100000">
                                          <p:val>
                                            <p:strVal val="#ppt_h"/>
                                          </p:val>
                                        </p:tav>
                                      </p:tavLst>
                                    </p:anim>
                                    <p:anim calcmode="lin" valueType="num">
                                      <p:cBhvr>
                                        <p:cTn id="65" dur="500" fill="hold"/>
                                        <p:tgtEl>
                                          <p:spTgt spid="3074"/>
                                        </p:tgtEl>
                                        <p:attrNameLst>
                                          <p:attrName>style.rotation</p:attrName>
                                        </p:attrNameLst>
                                      </p:cBhvr>
                                      <p:tavLst>
                                        <p:tav tm="0">
                                          <p:val>
                                            <p:fltVal val="360"/>
                                          </p:val>
                                        </p:tav>
                                        <p:tav tm="100000">
                                          <p:val>
                                            <p:fltVal val="0"/>
                                          </p:val>
                                        </p:tav>
                                      </p:tavLst>
                                    </p:anim>
                                    <p:animEffect transition="in" filter="fade">
                                      <p:cBhvr>
                                        <p:cTn id="66" dur="500"/>
                                        <p:tgtEl>
                                          <p:spTgt spid="3074"/>
                                        </p:tgtEl>
                                      </p:cBhvr>
                                    </p:animEffect>
                                  </p:childTnLst>
                                </p:cTn>
                              </p:par>
                            </p:childTnLst>
                          </p:cTn>
                        </p:par>
                      </p:childTnLst>
                    </p:cTn>
                  </p:par>
                  <p:par>
                    <p:cTn id="67" fill="hold">
                      <p:stCondLst>
                        <p:cond delay="indefinite"/>
                      </p:stCondLst>
                      <p:childTnLst>
                        <p:par>
                          <p:cTn id="68" fill="hold">
                            <p:stCondLst>
                              <p:cond delay="0"/>
                            </p:stCondLst>
                            <p:childTnLst>
                              <p:par>
                                <p:cTn id="69" presetID="54" presetClass="entr" presetSubtype="0" accel="100000" fill="hold" grpId="0" nodeType="click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strVal val="#ppt_w*0.05"/>
                                          </p:val>
                                        </p:tav>
                                        <p:tav tm="100000">
                                          <p:val>
                                            <p:strVal val="#ppt_w"/>
                                          </p:val>
                                        </p:tav>
                                      </p:tavLst>
                                    </p:anim>
                                    <p:anim calcmode="lin" valueType="num">
                                      <p:cBhvr>
                                        <p:cTn id="72" dur="500" fill="hold"/>
                                        <p:tgtEl>
                                          <p:spTgt spid="13"/>
                                        </p:tgtEl>
                                        <p:attrNameLst>
                                          <p:attrName>ppt_h</p:attrName>
                                        </p:attrNameLst>
                                      </p:cBhvr>
                                      <p:tavLst>
                                        <p:tav tm="0">
                                          <p:val>
                                            <p:strVal val="#ppt_h"/>
                                          </p:val>
                                        </p:tav>
                                        <p:tav tm="100000">
                                          <p:val>
                                            <p:strVal val="#ppt_h"/>
                                          </p:val>
                                        </p:tav>
                                      </p:tavLst>
                                    </p:anim>
                                    <p:anim calcmode="lin" valueType="num">
                                      <p:cBhvr>
                                        <p:cTn id="73" dur="500" fill="hold"/>
                                        <p:tgtEl>
                                          <p:spTgt spid="13"/>
                                        </p:tgtEl>
                                        <p:attrNameLst>
                                          <p:attrName>ppt_x</p:attrName>
                                        </p:attrNameLst>
                                      </p:cBhvr>
                                      <p:tavLst>
                                        <p:tav tm="0">
                                          <p:val>
                                            <p:strVal val="#ppt_x-.2"/>
                                          </p:val>
                                        </p:tav>
                                        <p:tav tm="100000">
                                          <p:val>
                                            <p:strVal val="#ppt_x"/>
                                          </p:val>
                                        </p:tav>
                                      </p:tavLst>
                                    </p:anim>
                                    <p:anim calcmode="lin" valueType="num">
                                      <p:cBhvr>
                                        <p:cTn id="74" dur="500" fill="hold"/>
                                        <p:tgtEl>
                                          <p:spTgt spid="13"/>
                                        </p:tgtEl>
                                        <p:attrNameLst>
                                          <p:attrName>ppt_y</p:attrName>
                                        </p:attrNameLst>
                                      </p:cBhvr>
                                      <p:tavLst>
                                        <p:tav tm="0">
                                          <p:val>
                                            <p:strVal val="#ppt_y"/>
                                          </p:val>
                                        </p:tav>
                                        <p:tav tm="100000">
                                          <p:val>
                                            <p:strVal val="#ppt_y"/>
                                          </p:val>
                                        </p:tav>
                                      </p:tavLst>
                                    </p:anim>
                                    <p:animEffect transition="in" filter="fade">
                                      <p:cBhvr>
                                        <p:cTn id="75" dur="500"/>
                                        <p:tgtEl>
                                          <p:spTgt spid="13"/>
                                        </p:tgtEl>
                                      </p:cBhvr>
                                    </p:animEffect>
                                  </p:childTnLst>
                                </p:cTn>
                              </p:par>
                            </p:childTnLst>
                          </p:cTn>
                        </p:par>
                      </p:childTnLst>
                    </p:cTn>
                  </p:par>
                  <p:par>
                    <p:cTn id="76" fill="hold">
                      <p:stCondLst>
                        <p:cond delay="indefinite"/>
                      </p:stCondLst>
                      <p:childTnLst>
                        <p:par>
                          <p:cTn id="77" fill="hold">
                            <p:stCondLst>
                              <p:cond delay="0"/>
                            </p:stCondLst>
                            <p:childTnLst>
                              <p:par>
                                <p:cTn id="78" presetID="27" presetClass="entr" presetSubtype="0" fill="hold" grpId="0" nodeType="clickEffect">
                                  <p:stCondLst>
                                    <p:cond delay="0"/>
                                  </p:stCondLst>
                                  <p:iterate type="lt">
                                    <p:tmPct val="50000"/>
                                  </p:iterate>
                                  <p:childTnLst>
                                    <p:set>
                                      <p:cBhvr>
                                        <p:cTn id="79" dur="1" fill="hold">
                                          <p:stCondLst>
                                            <p:cond delay="0"/>
                                          </p:stCondLst>
                                        </p:cTn>
                                        <p:tgtEl>
                                          <p:spTgt spid="14"/>
                                        </p:tgtEl>
                                        <p:attrNameLst>
                                          <p:attrName>style.visibility</p:attrName>
                                        </p:attrNameLst>
                                      </p:cBhvr>
                                      <p:to>
                                        <p:strVal val="visible"/>
                                      </p:to>
                                    </p:set>
                                    <p:anim calcmode="discrete" valueType="clr">
                                      <p:cBhvr override="childStyle">
                                        <p:cTn id="80"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14"/>
                                        </p:tgtEl>
                                        <p:attrNameLst>
                                          <p:attrName>fillcolor</p:attrName>
                                        </p:attrNameLst>
                                      </p:cBhvr>
                                      <p:tavLst>
                                        <p:tav tm="0">
                                          <p:val>
                                            <p:clrVal>
                                              <a:schemeClr val="accent2"/>
                                            </p:clrVal>
                                          </p:val>
                                        </p:tav>
                                        <p:tav tm="50000">
                                          <p:val>
                                            <p:clrVal>
                                              <a:schemeClr val="hlink"/>
                                            </p:clrVal>
                                          </p:val>
                                        </p:tav>
                                      </p:tavLst>
                                    </p:anim>
                                    <p:set>
                                      <p:cBhvr>
                                        <p:cTn id="82" dur="80"/>
                                        <p:tgtEl>
                                          <p:spTgt spid="14"/>
                                        </p:tgtEl>
                                        <p:attrNameLst>
                                          <p:attrName>fill.type</p:attrName>
                                        </p:attrNameLst>
                                      </p:cBhvr>
                                      <p:to>
                                        <p:strVal val="solid"/>
                                      </p:to>
                                    </p:set>
                                  </p:childTnLst>
                                </p:cTn>
                              </p:par>
                            </p:childTnLst>
                          </p:cTn>
                        </p:par>
                      </p:childTnLst>
                    </p:cTn>
                  </p:par>
                  <p:par>
                    <p:cTn id="83" fill="hold">
                      <p:stCondLst>
                        <p:cond delay="indefinite"/>
                      </p:stCondLst>
                      <p:childTnLst>
                        <p:par>
                          <p:cTn id="84" fill="hold">
                            <p:stCondLst>
                              <p:cond delay="0"/>
                            </p:stCondLst>
                            <p:childTnLst>
                              <p:par>
                                <p:cTn id="85" presetID="43" presetClass="entr" presetSubtype="0" fill="hold" nodeType="clickEffect">
                                  <p:stCondLst>
                                    <p:cond delay="0"/>
                                  </p:stCondLst>
                                  <p:childTnLst>
                                    <p:set>
                                      <p:cBhvr>
                                        <p:cTn id="86" dur="1" fill="hold">
                                          <p:stCondLst>
                                            <p:cond delay="0"/>
                                          </p:stCondLst>
                                        </p:cTn>
                                        <p:tgtEl>
                                          <p:spTgt spid="3076"/>
                                        </p:tgtEl>
                                        <p:attrNameLst>
                                          <p:attrName>style.visibility</p:attrName>
                                        </p:attrNameLst>
                                      </p:cBhvr>
                                      <p:to>
                                        <p:strVal val="visible"/>
                                      </p:to>
                                    </p:set>
                                    <p:animEffect transition="in" filter="fade">
                                      <p:cBhvr>
                                        <p:cTn id="87" dur="100"/>
                                        <p:tgtEl>
                                          <p:spTgt spid="3076"/>
                                        </p:tgtEl>
                                      </p:cBhvr>
                                    </p:animEffect>
                                    <p:anim calcmode="lin" valueType="num">
                                      <p:cBhvr>
                                        <p:cTn id="88" dur="400" fill="hold"/>
                                        <p:tgtEl>
                                          <p:spTgt spid="3076"/>
                                        </p:tgtEl>
                                        <p:attrNameLst>
                                          <p:attrName>ppt_x</p:attrName>
                                        </p:attrNameLst>
                                      </p:cBhvr>
                                      <p:tavLst>
                                        <p:tav tm="0">
                                          <p:val>
                                            <p:strVal val="#ppt_x"/>
                                          </p:val>
                                        </p:tav>
                                        <p:tav tm="100000">
                                          <p:val>
                                            <p:strVal val="#ppt_x"/>
                                          </p:val>
                                        </p:tav>
                                      </p:tavLst>
                                    </p:anim>
                                    <p:anim calcmode="lin" valueType="num">
                                      <p:cBhvr>
                                        <p:cTn id="89" dur="400" fill="hold"/>
                                        <p:tgtEl>
                                          <p:spTgt spid="3076"/>
                                        </p:tgtEl>
                                        <p:attrNameLst>
                                          <p:attrName>ppt_y</p:attrName>
                                        </p:attrNameLst>
                                      </p:cBhvr>
                                      <p:tavLst>
                                        <p:tav tm="0">
                                          <p:val>
                                            <p:strVal val="#ppt_y+0.31"/>
                                          </p:val>
                                        </p:tav>
                                        <p:tav tm="100000">
                                          <p:val>
                                            <p:strVal val="#ppt_y+0.31"/>
                                          </p:val>
                                        </p:tav>
                                      </p:tavLst>
                                    </p:anim>
                                    <p:anim calcmode="lin" valueType="num">
                                      <p:cBhvr>
                                        <p:cTn id="90" dur="600" decel="50000" fill="hold">
                                          <p:stCondLst>
                                            <p:cond delay="400"/>
                                          </p:stCondLst>
                                        </p:cTn>
                                        <p:tgtEl>
                                          <p:spTgt spid="307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1" dur="600" decel="50000" fill="hold">
                                          <p:stCondLst>
                                            <p:cond delay="400"/>
                                          </p:stCondLst>
                                        </p:cTn>
                                        <p:tgtEl>
                                          <p:spTgt spid="307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39" presetClass="entr" presetSubtype="0" accel="100000"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p:cTn id="96" dur="500" fill="hold"/>
                                        <p:tgtEl>
                                          <p:spTgt spid="15"/>
                                        </p:tgtEl>
                                        <p:attrNameLst>
                                          <p:attrName>ppt_h</p:attrName>
                                        </p:attrNameLst>
                                      </p:cBhvr>
                                      <p:tavLst>
                                        <p:tav tm="0">
                                          <p:val>
                                            <p:strVal val="#ppt_h/20"/>
                                          </p:val>
                                        </p:tav>
                                        <p:tav tm="50000">
                                          <p:val>
                                            <p:strVal val="#ppt_h/20"/>
                                          </p:val>
                                        </p:tav>
                                        <p:tav tm="100000">
                                          <p:val>
                                            <p:strVal val="#ppt_h"/>
                                          </p:val>
                                        </p:tav>
                                      </p:tavLst>
                                    </p:anim>
                                    <p:anim calcmode="lin" valueType="num">
                                      <p:cBhvr>
                                        <p:cTn id="97" dur="500" fill="hold"/>
                                        <p:tgtEl>
                                          <p:spTgt spid="15"/>
                                        </p:tgtEl>
                                        <p:attrNameLst>
                                          <p:attrName>ppt_w</p:attrName>
                                        </p:attrNameLst>
                                      </p:cBhvr>
                                      <p:tavLst>
                                        <p:tav tm="0">
                                          <p:val>
                                            <p:strVal val="#ppt_w+.3"/>
                                          </p:val>
                                        </p:tav>
                                        <p:tav tm="50000">
                                          <p:val>
                                            <p:strVal val="#ppt_w+.3"/>
                                          </p:val>
                                        </p:tav>
                                        <p:tav tm="100000">
                                          <p:val>
                                            <p:strVal val="#ppt_w"/>
                                          </p:val>
                                        </p:tav>
                                      </p:tavLst>
                                    </p:anim>
                                    <p:anim calcmode="lin" valueType="num">
                                      <p:cBhvr>
                                        <p:cTn id="98" dur="500" fill="hold"/>
                                        <p:tgtEl>
                                          <p:spTgt spid="15"/>
                                        </p:tgtEl>
                                        <p:attrNameLst>
                                          <p:attrName>ppt_x</p:attrName>
                                        </p:attrNameLst>
                                      </p:cBhvr>
                                      <p:tavLst>
                                        <p:tav tm="0">
                                          <p:val>
                                            <p:strVal val="#ppt_x-.3"/>
                                          </p:val>
                                        </p:tav>
                                        <p:tav tm="50000">
                                          <p:val>
                                            <p:strVal val="#ppt_x"/>
                                          </p:val>
                                        </p:tav>
                                        <p:tav tm="100000">
                                          <p:val>
                                            <p:strVal val="#ppt_x"/>
                                          </p:val>
                                        </p:tav>
                                      </p:tavLst>
                                    </p:anim>
                                    <p:anim calcmode="lin" valueType="num">
                                      <p:cBhvr>
                                        <p:cTn id="9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31" presetClass="entr" presetSubtype="0" fill="hold" nodeType="clickEffect">
                                  <p:stCondLst>
                                    <p:cond delay="0"/>
                                  </p:stCondLst>
                                  <p:iterate type="lt">
                                    <p:tmPct val="5000"/>
                                  </p:iterate>
                                  <p:childTnLst>
                                    <p:set>
                                      <p:cBhvr>
                                        <p:cTn id="103" dur="1" fill="hold">
                                          <p:stCondLst>
                                            <p:cond delay="0"/>
                                          </p:stCondLst>
                                        </p:cTn>
                                        <p:tgtEl>
                                          <p:spTgt spid="3080"/>
                                        </p:tgtEl>
                                        <p:attrNameLst>
                                          <p:attrName>style.visibility</p:attrName>
                                        </p:attrNameLst>
                                      </p:cBhvr>
                                      <p:to>
                                        <p:strVal val="visible"/>
                                      </p:to>
                                    </p:set>
                                    <p:anim calcmode="lin" valueType="num">
                                      <p:cBhvr>
                                        <p:cTn id="104" dur="1000" fill="hold"/>
                                        <p:tgtEl>
                                          <p:spTgt spid="3080"/>
                                        </p:tgtEl>
                                        <p:attrNameLst>
                                          <p:attrName>ppt_w</p:attrName>
                                        </p:attrNameLst>
                                      </p:cBhvr>
                                      <p:tavLst>
                                        <p:tav tm="0">
                                          <p:val>
                                            <p:fltVal val="0"/>
                                          </p:val>
                                        </p:tav>
                                        <p:tav tm="100000">
                                          <p:val>
                                            <p:strVal val="#ppt_w"/>
                                          </p:val>
                                        </p:tav>
                                      </p:tavLst>
                                    </p:anim>
                                    <p:anim calcmode="lin" valueType="num">
                                      <p:cBhvr>
                                        <p:cTn id="105" dur="1000" fill="hold"/>
                                        <p:tgtEl>
                                          <p:spTgt spid="3080"/>
                                        </p:tgtEl>
                                        <p:attrNameLst>
                                          <p:attrName>ppt_h</p:attrName>
                                        </p:attrNameLst>
                                      </p:cBhvr>
                                      <p:tavLst>
                                        <p:tav tm="0">
                                          <p:val>
                                            <p:fltVal val="0"/>
                                          </p:val>
                                        </p:tav>
                                        <p:tav tm="100000">
                                          <p:val>
                                            <p:strVal val="#ppt_h"/>
                                          </p:val>
                                        </p:tav>
                                      </p:tavLst>
                                    </p:anim>
                                    <p:anim calcmode="lin" valueType="num">
                                      <p:cBhvr>
                                        <p:cTn id="106" dur="1000" fill="hold"/>
                                        <p:tgtEl>
                                          <p:spTgt spid="3080"/>
                                        </p:tgtEl>
                                        <p:attrNameLst>
                                          <p:attrName>style.rotation</p:attrName>
                                        </p:attrNameLst>
                                      </p:cBhvr>
                                      <p:tavLst>
                                        <p:tav tm="0">
                                          <p:val>
                                            <p:fltVal val="90"/>
                                          </p:val>
                                        </p:tav>
                                        <p:tav tm="100000">
                                          <p:val>
                                            <p:fltVal val="0"/>
                                          </p:val>
                                        </p:tav>
                                      </p:tavLst>
                                    </p:anim>
                                    <p:animEffect transition="in" filter="fade">
                                      <p:cBhvr>
                                        <p:cTn id="107" dur="1000"/>
                                        <p:tgtEl>
                                          <p:spTgt spid="3080"/>
                                        </p:tgtEl>
                                      </p:cBhvr>
                                    </p:animEffect>
                                  </p:childTnLst>
                                </p:cTn>
                              </p:par>
                            </p:childTnLst>
                          </p:cTn>
                        </p:par>
                      </p:childTnLst>
                    </p:cTn>
                  </p:par>
                  <p:par>
                    <p:cTn id="108" fill="hold">
                      <p:stCondLst>
                        <p:cond delay="indefinite"/>
                      </p:stCondLst>
                      <p:childTnLst>
                        <p:par>
                          <p:cTn id="109" fill="hold">
                            <p:stCondLst>
                              <p:cond delay="0"/>
                            </p:stCondLst>
                            <p:childTnLst>
                              <p:par>
                                <p:cTn id="110" presetID="17" presetClass="entr" presetSubtype="10" fill="hold" grpId="0" nodeType="clickEffect">
                                  <p:stCondLst>
                                    <p:cond delay="0"/>
                                  </p:stCondLst>
                                  <p:childTnLst>
                                    <p:set>
                                      <p:cBhvr>
                                        <p:cTn id="111" dur="1" fill="hold">
                                          <p:stCondLst>
                                            <p:cond delay="0"/>
                                          </p:stCondLst>
                                        </p:cTn>
                                        <p:tgtEl>
                                          <p:spTgt spid="16"/>
                                        </p:tgtEl>
                                        <p:attrNameLst>
                                          <p:attrName>style.visibility</p:attrName>
                                        </p:attrNameLst>
                                      </p:cBhvr>
                                      <p:to>
                                        <p:strVal val="visible"/>
                                      </p:to>
                                    </p:set>
                                    <p:anim calcmode="lin" valueType="num">
                                      <p:cBhvr>
                                        <p:cTn id="112" dur="500" fill="hold"/>
                                        <p:tgtEl>
                                          <p:spTgt spid="16"/>
                                        </p:tgtEl>
                                        <p:attrNameLst>
                                          <p:attrName>ppt_w</p:attrName>
                                        </p:attrNameLst>
                                      </p:cBhvr>
                                      <p:tavLst>
                                        <p:tav tm="0">
                                          <p:val>
                                            <p:fltVal val="0"/>
                                          </p:val>
                                        </p:tav>
                                        <p:tav tm="100000">
                                          <p:val>
                                            <p:strVal val="#ppt_w"/>
                                          </p:val>
                                        </p:tav>
                                      </p:tavLst>
                                    </p:anim>
                                    <p:anim calcmode="lin" valueType="num">
                                      <p:cBhvr>
                                        <p:cTn id="113"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114" fill="hold">
                      <p:stCondLst>
                        <p:cond delay="indefinite"/>
                      </p:stCondLst>
                      <p:childTnLst>
                        <p:par>
                          <p:cTn id="115" fill="hold">
                            <p:stCondLst>
                              <p:cond delay="0"/>
                            </p:stCondLst>
                            <p:childTnLst>
                              <p:par>
                                <p:cTn id="116" presetID="35" presetClass="entr" presetSubtype="0" fill="hold" nodeType="clickEffect">
                                  <p:stCondLst>
                                    <p:cond delay="0"/>
                                  </p:stCondLst>
                                  <p:childTnLst>
                                    <p:set>
                                      <p:cBhvr>
                                        <p:cTn id="117" dur="1" fill="hold">
                                          <p:stCondLst>
                                            <p:cond delay="0"/>
                                          </p:stCondLst>
                                        </p:cTn>
                                        <p:tgtEl>
                                          <p:spTgt spid="3078"/>
                                        </p:tgtEl>
                                        <p:attrNameLst>
                                          <p:attrName>style.visibility</p:attrName>
                                        </p:attrNameLst>
                                      </p:cBhvr>
                                      <p:to>
                                        <p:strVal val="visible"/>
                                      </p:to>
                                    </p:set>
                                    <p:animEffect transition="in" filter="fade">
                                      <p:cBhvr>
                                        <p:cTn id="118" dur="2000"/>
                                        <p:tgtEl>
                                          <p:spTgt spid="3078"/>
                                        </p:tgtEl>
                                      </p:cBhvr>
                                    </p:animEffect>
                                    <p:anim calcmode="lin" valueType="num">
                                      <p:cBhvr>
                                        <p:cTn id="119" dur="2000" fill="hold"/>
                                        <p:tgtEl>
                                          <p:spTgt spid="3078"/>
                                        </p:tgtEl>
                                        <p:attrNameLst>
                                          <p:attrName>style.rotation</p:attrName>
                                        </p:attrNameLst>
                                      </p:cBhvr>
                                      <p:tavLst>
                                        <p:tav tm="0">
                                          <p:val>
                                            <p:fltVal val="720"/>
                                          </p:val>
                                        </p:tav>
                                        <p:tav tm="100000">
                                          <p:val>
                                            <p:fltVal val="0"/>
                                          </p:val>
                                        </p:tav>
                                      </p:tavLst>
                                    </p:anim>
                                    <p:anim calcmode="lin" valueType="num">
                                      <p:cBhvr>
                                        <p:cTn id="120" dur="2000" fill="hold"/>
                                        <p:tgtEl>
                                          <p:spTgt spid="3078"/>
                                        </p:tgtEl>
                                        <p:attrNameLst>
                                          <p:attrName>ppt_h</p:attrName>
                                        </p:attrNameLst>
                                      </p:cBhvr>
                                      <p:tavLst>
                                        <p:tav tm="0">
                                          <p:val>
                                            <p:fltVal val="0"/>
                                          </p:val>
                                        </p:tav>
                                        <p:tav tm="100000">
                                          <p:val>
                                            <p:strVal val="#ppt_h"/>
                                          </p:val>
                                        </p:tav>
                                      </p:tavLst>
                                    </p:anim>
                                    <p:anim calcmode="lin" valueType="num">
                                      <p:cBhvr>
                                        <p:cTn id="121" dur="2000" fill="hold"/>
                                        <p:tgtEl>
                                          <p:spTgt spid="307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deviantart.com/download/122356522/Up_Young_Ellie_and_Carl_by_RagdollCorpse.jpg"/>
          <p:cNvPicPr>
            <a:picLocks noChangeAspect="1" noChangeArrowheads="1"/>
          </p:cNvPicPr>
          <p:nvPr/>
        </p:nvPicPr>
        <p:blipFill>
          <a:blip r:embed="rId2" cstate="print"/>
          <a:srcRect/>
          <a:stretch>
            <a:fillRect/>
          </a:stretch>
        </p:blipFill>
        <p:spPr bwMode="auto">
          <a:xfrm>
            <a:off x="7220909" y="-1"/>
            <a:ext cx="1535951" cy="1752601"/>
          </a:xfrm>
          <a:prstGeom prst="rect">
            <a:avLst/>
          </a:prstGeom>
          <a:noFill/>
        </p:spPr>
      </p:pic>
      <p:sp>
        <p:nvSpPr>
          <p:cNvPr id="2" name="Title 1"/>
          <p:cNvSpPr>
            <a:spLocks noGrp="1"/>
          </p:cNvSpPr>
          <p:nvPr>
            <p:ph type="title"/>
          </p:nvPr>
        </p:nvSpPr>
        <p:spPr/>
        <p:txBody>
          <a:bodyPr/>
          <a:lstStyle/>
          <a:p>
            <a:r>
              <a:rPr lang="en-US" dirty="0" smtClean="0">
                <a:latin typeface="Juice ITC" pitchFamily="82" charset="0"/>
              </a:rPr>
              <a:t>Animation Facts</a:t>
            </a:r>
            <a:endParaRPr lang="en-US" dirty="0">
              <a:latin typeface="Juice ITC" pitchFamily="82" charset="0"/>
            </a:endParaRPr>
          </a:p>
        </p:txBody>
      </p:sp>
      <p:sp>
        <p:nvSpPr>
          <p:cNvPr id="3" name="Content Placeholder 2"/>
          <p:cNvSpPr>
            <a:spLocks noGrp="1"/>
          </p:cNvSpPr>
          <p:nvPr>
            <p:ph idx="1"/>
          </p:nvPr>
        </p:nvSpPr>
        <p:spPr/>
        <p:txBody>
          <a:bodyPr>
            <a:normAutofit fontScale="92500" lnSpcReduction="10000"/>
          </a:bodyPr>
          <a:lstStyle/>
          <a:p>
            <a:r>
              <a:rPr lang="en-US" sz="2700" dirty="0" smtClean="0">
                <a:latin typeface="Juice ITC" pitchFamily="82" charset="0"/>
              </a:rPr>
              <a:t>Very first animated film, as well as the first 3D film, ever to open the Cannes Film Festival.</a:t>
            </a:r>
          </a:p>
          <a:p>
            <a:r>
              <a:rPr lang="en-US" sz="2700" dirty="0" smtClean="0">
                <a:latin typeface="Juice ITC" pitchFamily="82" charset="0"/>
              </a:rPr>
              <a:t>The legendary singer </a:t>
            </a:r>
            <a:r>
              <a:rPr lang="en-US" sz="2700" dirty="0" smtClean="0">
                <a:latin typeface="Juice ITC" pitchFamily="82" charset="0"/>
                <a:hlinkClick r:id="rId3"/>
              </a:rPr>
              <a:t>Charles </a:t>
            </a:r>
            <a:r>
              <a:rPr lang="en-US" sz="2700" dirty="0" err="1" smtClean="0">
                <a:latin typeface="Juice ITC" pitchFamily="82" charset="0"/>
                <a:hlinkClick r:id="rId3"/>
              </a:rPr>
              <a:t>Aznavour</a:t>
            </a:r>
            <a:r>
              <a:rPr lang="en-US" sz="2700" dirty="0" smtClean="0">
                <a:latin typeface="Juice ITC" pitchFamily="82" charset="0"/>
              </a:rPr>
              <a:t> performs the voice of Carl in the French version.</a:t>
            </a:r>
          </a:p>
          <a:p>
            <a:r>
              <a:rPr lang="en-US" sz="2700" dirty="0" smtClean="0">
                <a:latin typeface="Juice ITC" pitchFamily="82" charset="0"/>
              </a:rPr>
              <a:t>Dug's 'point' pose, where his entire tail, back, and head is in a perfectly straight line, is an homage to the identical pose that Mickey's dog, Pluto, often makes. Dug also shares a similar </a:t>
            </a:r>
            <a:r>
              <a:rPr lang="en-US" sz="2700" dirty="0" err="1" smtClean="0">
                <a:latin typeface="Juice ITC" pitchFamily="82" charset="0"/>
              </a:rPr>
              <a:t>colour</a:t>
            </a:r>
            <a:r>
              <a:rPr lang="en-US" sz="2700" dirty="0" smtClean="0">
                <a:latin typeface="Juice ITC" pitchFamily="82" charset="0"/>
              </a:rPr>
              <a:t> scheme to Pluto.</a:t>
            </a:r>
          </a:p>
          <a:p>
            <a:r>
              <a:rPr lang="en-US" sz="2700" dirty="0" smtClean="0">
                <a:latin typeface="Juice ITC" pitchFamily="82" charset="0"/>
              </a:rPr>
              <a:t>If Carl's house was approximately 1600 square feet, and the average house weighs between 60-100 pounds per square foot, it will weigh 120,000 pounds. And If the average helium balloon can carry .009 pounds (or 4.63 grams), it would take 12,658,392 balloons to lift his house off the ground. (20,622 balloons appear on the house when it first lifts off.)</a:t>
            </a:r>
          </a:p>
          <a:p>
            <a:endParaRPr lang="en-US" sz="2700" dirty="0" smtClean="0">
              <a:latin typeface="Juice ITC" pitchFamily="82" charset="0"/>
            </a:endParaRPr>
          </a:p>
          <a:p>
            <a:endParaRPr lang="en-US" dirty="0" smtClean="0">
              <a:latin typeface="Juice ITC" pitchFamily="82" charset="0"/>
            </a:endParaRPr>
          </a:p>
          <a:p>
            <a:endParaRPr lang="en-US" dirty="0" smtClean="0">
              <a:latin typeface="Juice ITC" pitchFamily="82" charset="0"/>
            </a:endParaRPr>
          </a:p>
          <a:p>
            <a:endParaRPr lang="en-US" dirty="0">
              <a:latin typeface="Juice ITC" pitchFamily="82" charset="0"/>
            </a:endParaRPr>
          </a:p>
        </p:txBody>
      </p:sp>
      <p:sp>
        <p:nvSpPr>
          <p:cNvPr id="5" name="Rounded Rectangular Callout 4"/>
          <p:cNvSpPr/>
          <p:nvPr/>
        </p:nvSpPr>
        <p:spPr>
          <a:xfrm>
            <a:off x="5562600" y="0"/>
            <a:ext cx="1371600" cy="685800"/>
          </a:xfrm>
          <a:prstGeom prst="wedgeRoundRectCallout">
            <a:avLst>
              <a:gd name="adj1" fmla="val 90995"/>
              <a:gd name="adj2" fmla="val 4637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715000" y="0"/>
            <a:ext cx="1143000" cy="646331"/>
          </a:xfrm>
          <a:prstGeom prst="rect">
            <a:avLst/>
          </a:prstGeom>
          <a:noFill/>
        </p:spPr>
        <p:txBody>
          <a:bodyPr wrap="square" rtlCol="0">
            <a:spAutoFit/>
          </a:bodyPr>
          <a:lstStyle/>
          <a:p>
            <a:r>
              <a:rPr lang="en-US" dirty="0" smtClean="0"/>
              <a:t>Next Slide!</a:t>
            </a:r>
            <a:endParaRPr 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5"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3"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Scale>
                                      <p:cBhvr>
                                        <p:cTn id="27"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2" end="2"/>
                                            </p:txEl>
                                          </p:spTgt>
                                        </p:tgtEl>
                                        <p:attrNameLst>
                                          <p:attrName>ppt_x</p:attrName>
                                          <p:attrName>ppt_y</p:attrName>
                                        </p:attrNameLst>
                                      </p:cBhvr>
                                    </p:animMotion>
                                    <p:animEffect transition="in" filter="fade">
                                      <p:cBhvr>
                                        <p:cTn id="29" dur="1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6" presetClass="entr" presetSubtype="0" fill="hold"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by="(-#ppt_w*2)" calcmode="lin" valueType="num">
                                      <p:cBhvr rctx="PPT">
                                        <p:cTn id="34" dur="250" autoRev="1" fill="hold">
                                          <p:stCondLst>
                                            <p:cond delay="0"/>
                                          </p:stCondLst>
                                        </p:cTn>
                                        <p:tgtEl>
                                          <p:spTgt spid="3">
                                            <p:txEl>
                                              <p:pRg st="3" end="3"/>
                                            </p:txEl>
                                          </p:spTgt>
                                        </p:tgtEl>
                                        <p:attrNameLst>
                                          <p:attrName>ppt_w</p:attrName>
                                        </p:attrNameLst>
                                      </p:cBhvr>
                                    </p:anim>
                                    <p:anim by="(#ppt_w*0.50)" calcmode="lin" valueType="num">
                                      <p:cBhvr>
                                        <p:cTn id="35" dur="250" decel="50000" autoRev="1" fill="hold">
                                          <p:stCondLst>
                                            <p:cond delay="0"/>
                                          </p:stCondLst>
                                        </p:cTn>
                                        <p:tgtEl>
                                          <p:spTgt spid="3">
                                            <p:txEl>
                                              <p:pRg st="3" end="3"/>
                                            </p:txEl>
                                          </p:spTgt>
                                        </p:tgtEl>
                                        <p:attrNameLst>
                                          <p:attrName>ppt_x</p:attrName>
                                        </p:attrNameLst>
                                      </p:cBhvr>
                                    </p:anim>
                                    <p:anim from="(-#ppt_h/2)" to="(#ppt_y)" calcmode="lin" valueType="num">
                                      <p:cBhvr>
                                        <p:cTn id="36" dur="500" fill="hold">
                                          <p:stCondLst>
                                            <p:cond delay="0"/>
                                          </p:stCondLst>
                                        </p:cTn>
                                        <p:tgtEl>
                                          <p:spTgt spid="3">
                                            <p:txEl>
                                              <p:pRg st="3" end="3"/>
                                            </p:txEl>
                                          </p:spTgt>
                                        </p:tgtEl>
                                        <p:attrNameLst>
                                          <p:attrName>ppt_y</p:attrName>
                                        </p:attrNameLst>
                                      </p:cBhvr>
                                    </p:anim>
                                    <p:animRot by="21600000">
                                      <p:cBhvr>
                                        <p:cTn id="37" dur="500" fill="hold">
                                          <p:stCondLst>
                                            <p:cond delay="0"/>
                                          </p:stCondLst>
                                        </p:cTn>
                                        <p:tgtEl>
                                          <p:spTgt spid="3">
                                            <p:txEl>
                                              <p:pRg st="3" end="3"/>
                                            </p:txEl>
                                          </p:spTgt>
                                        </p:tgtEl>
                                        <p:attrNameLst>
                                          <p:attrName>r</p:attrName>
                                        </p:attrNameLst>
                                      </p:cBhvr>
                                    </p:animRot>
                                  </p:childTnLst>
                                </p:cTn>
                              </p:par>
                            </p:childTnLst>
                          </p:cTn>
                        </p:par>
                      </p:childTnLst>
                    </p:cTn>
                  </p:par>
                  <p:par>
                    <p:cTn id="38" fill="hold">
                      <p:stCondLst>
                        <p:cond delay="indefinite"/>
                      </p:stCondLst>
                      <p:childTnLst>
                        <p:par>
                          <p:cTn id="39" fill="hold">
                            <p:stCondLst>
                              <p:cond delay="0"/>
                            </p:stCondLst>
                            <p:childTnLst>
                              <p:par>
                                <p:cTn id="40" presetID="35"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2000"/>
                                        <p:tgtEl>
                                          <p:spTgt spid="5"/>
                                        </p:tgtEl>
                                      </p:cBhvr>
                                    </p:animEffect>
                                    <p:anim calcmode="lin" valueType="num">
                                      <p:cBhvr>
                                        <p:cTn id="43" dur="2000" fill="hold"/>
                                        <p:tgtEl>
                                          <p:spTgt spid="5"/>
                                        </p:tgtEl>
                                        <p:attrNameLst>
                                          <p:attrName>style.rotation</p:attrName>
                                        </p:attrNameLst>
                                      </p:cBhvr>
                                      <p:tavLst>
                                        <p:tav tm="0">
                                          <p:val>
                                            <p:fltVal val="720"/>
                                          </p:val>
                                        </p:tav>
                                        <p:tav tm="100000">
                                          <p:val>
                                            <p:fltVal val="0"/>
                                          </p:val>
                                        </p:tav>
                                      </p:tavLst>
                                    </p:anim>
                                    <p:anim calcmode="lin" valueType="num">
                                      <p:cBhvr>
                                        <p:cTn id="44" dur="2000" fill="hold"/>
                                        <p:tgtEl>
                                          <p:spTgt spid="5"/>
                                        </p:tgtEl>
                                        <p:attrNameLst>
                                          <p:attrName>ppt_h</p:attrName>
                                        </p:attrNameLst>
                                      </p:cBhvr>
                                      <p:tavLst>
                                        <p:tav tm="0">
                                          <p:val>
                                            <p:fltVal val="0"/>
                                          </p:val>
                                        </p:tav>
                                        <p:tav tm="100000">
                                          <p:val>
                                            <p:strVal val="#ppt_h"/>
                                          </p:val>
                                        </p:tav>
                                      </p:tavLst>
                                    </p:anim>
                                    <p:anim calcmode="lin" valueType="num">
                                      <p:cBhvr>
                                        <p:cTn id="45"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46" fill="hold">
                      <p:stCondLst>
                        <p:cond delay="indefinite"/>
                      </p:stCondLst>
                      <p:childTnLst>
                        <p:par>
                          <p:cTn id="47" fill="hold">
                            <p:stCondLst>
                              <p:cond delay="0"/>
                            </p:stCondLst>
                            <p:childTnLst>
                              <p:par>
                                <p:cTn id="48" presetID="35" presetClass="entr" presetSubtype="0"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2000"/>
                                        <p:tgtEl>
                                          <p:spTgt spid="6"/>
                                        </p:tgtEl>
                                      </p:cBhvr>
                                    </p:animEffect>
                                    <p:anim calcmode="lin" valueType="num">
                                      <p:cBhvr>
                                        <p:cTn id="51" dur="2000" fill="hold"/>
                                        <p:tgtEl>
                                          <p:spTgt spid="6"/>
                                        </p:tgtEl>
                                        <p:attrNameLst>
                                          <p:attrName>style.rotation</p:attrName>
                                        </p:attrNameLst>
                                      </p:cBhvr>
                                      <p:tavLst>
                                        <p:tav tm="0">
                                          <p:val>
                                            <p:fltVal val="720"/>
                                          </p:val>
                                        </p:tav>
                                        <p:tav tm="100000">
                                          <p:val>
                                            <p:fltVal val="0"/>
                                          </p:val>
                                        </p:tav>
                                      </p:tavLst>
                                    </p:anim>
                                    <p:anim calcmode="lin" valueType="num">
                                      <p:cBhvr>
                                        <p:cTn id="52" dur="2000" fill="hold"/>
                                        <p:tgtEl>
                                          <p:spTgt spid="6"/>
                                        </p:tgtEl>
                                        <p:attrNameLst>
                                          <p:attrName>ppt_h</p:attrName>
                                        </p:attrNameLst>
                                      </p:cBhvr>
                                      <p:tavLst>
                                        <p:tav tm="0">
                                          <p:val>
                                            <p:fltVal val="0"/>
                                          </p:val>
                                        </p:tav>
                                        <p:tav tm="100000">
                                          <p:val>
                                            <p:strVal val="#ppt_h"/>
                                          </p:val>
                                        </p:tav>
                                      </p:tavLst>
                                    </p:anim>
                                    <p:anim calcmode="lin" valueType="num">
                                      <p:cBhvr>
                                        <p:cTn id="53"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Information:</a:t>
            </a:r>
          </a:p>
          <a:p>
            <a:r>
              <a:rPr lang="en-US" dirty="0" smtClean="0">
                <a:hlinkClick r:id="rId2"/>
              </a:rPr>
              <a:t>http://adisney.go.com/disneyvideos/animatedfilms/up/</a:t>
            </a:r>
            <a:endParaRPr lang="en-US" dirty="0" smtClean="0"/>
          </a:p>
          <a:p>
            <a:r>
              <a:rPr lang="en-US" dirty="0" smtClean="0">
                <a:hlinkClick r:id="rId3"/>
              </a:rPr>
              <a:t>http://www.imdb.com/title/tt1049413/</a:t>
            </a:r>
            <a:endParaRPr lang="en-US" dirty="0" smtClean="0"/>
          </a:p>
          <a:p>
            <a:r>
              <a:rPr lang="en-US" dirty="0" smtClean="0">
                <a:hlinkClick r:id="rId4"/>
              </a:rPr>
              <a:t>http://en.wikipedia.org/wiki/Up_(2009_film)</a:t>
            </a:r>
            <a:endParaRPr lang="en-US" dirty="0" smtClean="0"/>
          </a:p>
          <a:p>
            <a:r>
              <a:rPr lang="en-US" dirty="0" smtClean="0">
                <a:hlinkClick r:id="rId5"/>
              </a:rPr>
              <a:t>http://en.wikipedia.org/wiki/Pixar</a:t>
            </a:r>
            <a:endParaRPr lang="en-US" b="1" dirty="0" smtClean="0"/>
          </a:p>
          <a:p>
            <a:pPr>
              <a:buNone/>
            </a:pPr>
            <a:r>
              <a:rPr lang="en-US" dirty="0" smtClean="0"/>
              <a:t>         Picture/Images</a:t>
            </a:r>
          </a:p>
          <a:p>
            <a:r>
              <a:rPr lang="en-US" u="sng" dirty="0" smtClean="0">
                <a:hlinkClick r:id="rId6"/>
              </a:rPr>
              <a:t>http://img2.blogs.yahoo.co.jp/ybi/1/92/87/radziah_ryuiza/folder/517358/img_517358_21107051_0?1250897016</a:t>
            </a:r>
            <a:endParaRPr lang="en-US" dirty="0" smtClean="0"/>
          </a:p>
          <a:p>
            <a:r>
              <a:rPr lang="en-US" u="sng" dirty="0" smtClean="0">
                <a:hlinkClick r:id="rId7"/>
              </a:rPr>
              <a:t>http://4.bp.blogspot.com/_7W9aXibIkrY/SYUua_VVrSI/AAAAAAAAADY/xNrLux3CpgY/s400/up-movie.jpg</a:t>
            </a:r>
            <a:endParaRPr lang="en-US" dirty="0" smtClean="0"/>
          </a:p>
          <a:p>
            <a:r>
              <a:rPr lang="en-US" u="sng" dirty="0" smtClean="0">
                <a:hlinkClick r:id="rId8"/>
              </a:rPr>
              <a:t>http://2fm.rte.ie/blogs/colm_jim_jims_blogggggg/Up.jpg</a:t>
            </a:r>
            <a:endParaRPr lang="en-US" dirty="0" smtClean="0"/>
          </a:p>
          <a:p>
            <a:r>
              <a:rPr lang="en-US" u="sng" dirty="0" smtClean="0">
                <a:hlinkClick r:id="rId9"/>
              </a:rPr>
              <a:t>http://flamingskull.files.wordpress.com/2009/08/up_ellie_carl_young.jpg</a:t>
            </a:r>
            <a:endParaRPr lang="en-US" dirty="0" smtClean="0"/>
          </a:p>
          <a:p>
            <a:r>
              <a:rPr lang="en-US" u="sng" dirty="0" smtClean="0">
                <a:hlinkClick r:id="rId10"/>
              </a:rPr>
              <a:t>http://www.angryasianman.com/images/angry/up_jordannagai.jpg</a:t>
            </a:r>
            <a:endParaRPr lang="en-US" dirty="0" smtClean="0"/>
          </a:p>
          <a:p>
            <a:r>
              <a:rPr lang="en-US" u="sng" dirty="0" smtClean="0">
                <a:hlinkClick r:id="rId11"/>
              </a:rPr>
              <a:t>http://web.lincoln.k12.mi.us/Buildings/Hs/nuzzo/web0809/Pixar.jpg</a:t>
            </a:r>
            <a:endParaRPr lang="en-US" u="sng" dirty="0" smtClean="0"/>
          </a:p>
          <a:p>
            <a:r>
              <a:rPr lang="en-US" dirty="0" smtClean="0">
                <a:hlinkClick r:id="rId12"/>
              </a:rPr>
              <a:t>http://fc01.deviantart.net/fs42/f/2009/132/1/e/Up_Young_Ellie_and_Carl_by_RagdollCorpse.jpg</a:t>
            </a:r>
            <a:endParaRPr lang="en-US" dirty="0" smtClean="0"/>
          </a:p>
          <a:p>
            <a:pPr>
              <a:buNone/>
            </a:pPr>
            <a:r>
              <a:rPr lang="en-US" dirty="0" smtClean="0"/>
              <a:t>         Movie/Trailer</a:t>
            </a:r>
          </a:p>
          <a:p>
            <a:r>
              <a:rPr lang="en-US" u="sng" dirty="0" smtClean="0">
                <a:hlinkClick r:id="rId13"/>
              </a:rPr>
              <a:t>http://www.youtube.com/watch?v=pkqzFUhGPJg</a:t>
            </a:r>
            <a:endParaRPr lang="en-US" dirty="0" smtClean="0"/>
          </a:p>
          <a:p>
            <a:endParaRPr lang="en-US" dirty="0"/>
          </a:p>
        </p:txBody>
      </p:sp>
      <p:pic>
        <p:nvPicPr>
          <p:cNvPr id="1027" name="Picture 3" descr="Up_Carl_02.jpg UP1 image by huit08"/>
          <p:cNvPicPr>
            <a:picLocks noChangeAspect="1" noChangeArrowheads="1"/>
          </p:cNvPicPr>
          <p:nvPr/>
        </p:nvPicPr>
        <p:blipFill>
          <a:blip r:embed="rId14" cstate="print"/>
          <a:srcRect/>
          <a:stretch>
            <a:fillRect/>
          </a:stretch>
        </p:blipFill>
        <p:spPr bwMode="auto">
          <a:xfrm>
            <a:off x="6781800" y="304800"/>
            <a:ext cx="1828800" cy="2438400"/>
          </a:xfrm>
          <a:prstGeom prst="rect">
            <a:avLst/>
          </a:prstGeom>
          <a:noFill/>
        </p:spPr>
      </p:pic>
      <p:sp>
        <p:nvSpPr>
          <p:cNvPr id="5" name="Line Callout 2 4"/>
          <p:cNvSpPr/>
          <p:nvPr/>
        </p:nvSpPr>
        <p:spPr>
          <a:xfrm rot="10800000">
            <a:off x="6096000" y="228600"/>
            <a:ext cx="1066800" cy="1828800"/>
          </a:xfrm>
          <a:prstGeom prst="borderCallout2">
            <a:avLst>
              <a:gd name="adj1" fmla="val 18750"/>
              <a:gd name="adj2" fmla="val -8333"/>
              <a:gd name="adj3" fmla="val 18750"/>
              <a:gd name="adj4" fmla="val -77"/>
              <a:gd name="adj5" fmla="val -2338"/>
              <a:gd name="adj6" fmla="val -411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81000"/>
            <a:ext cx="1143000" cy="1200329"/>
          </a:xfrm>
          <a:prstGeom prst="rect">
            <a:avLst/>
          </a:prstGeom>
          <a:noFill/>
        </p:spPr>
        <p:txBody>
          <a:bodyPr wrap="square" rtlCol="0">
            <a:spAutoFit/>
          </a:bodyPr>
          <a:lstStyle/>
          <a:p>
            <a:r>
              <a:rPr lang="en-US" dirty="0" smtClean="0"/>
              <a:t>…………</a:t>
            </a:r>
          </a:p>
          <a:p>
            <a:r>
              <a:rPr lang="en-US" dirty="0" err="1" smtClean="0"/>
              <a:t>Thankyou</a:t>
            </a:r>
            <a:r>
              <a:rPr lang="en-US" dirty="0" smtClean="0"/>
              <a:t> for listening.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par>
                                <p:cTn id="19" presetID="35"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3"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2000" fill="hold"/>
                                        <p:tgtEl>
                                          <p:spTgt spid="3">
                                            <p:txEl>
                                              <p:pRg st="1" end="1"/>
                                            </p:txEl>
                                          </p:spTgt>
                                        </p:tgtEl>
                                        <p:attrNameLst>
                                          <p:attrName>ppt_w</p:attrName>
                                        </p:attrNameLst>
                                      </p:cBhvr>
                                      <p:tavLst>
                                        <p:tav tm="0">
                                          <p:val>
                                            <p:fltVal val="0"/>
                                          </p:val>
                                        </p:tav>
                                        <p:tav tm="100000">
                                          <p:val>
                                            <p:strVal val="#ppt_w"/>
                                          </p:val>
                                        </p:tav>
                                      </p:tavLst>
                                    </p:anim>
                                  </p:childTnLst>
                                </p:cTn>
                              </p:par>
                              <p:par>
                                <p:cTn id="25" presetID="35"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2000"/>
                                        <p:tgtEl>
                                          <p:spTgt spid="3">
                                            <p:txEl>
                                              <p:pRg st="2" end="2"/>
                                            </p:txEl>
                                          </p:spTgt>
                                        </p:tgtEl>
                                      </p:cBhvr>
                                    </p:animEffect>
                                    <p:anim calcmode="lin" valueType="num">
                                      <p:cBhvr>
                                        <p:cTn id="28"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9"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2000" fill="hold"/>
                                        <p:tgtEl>
                                          <p:spTgt spid="3">
                                            <p:txEl>
                                              <p:pRg st="2" end="2"/>
                                            </p:txEl>
                                          </p:spTgt>
                                        </p:tgtEl>
                                        <p:attrNameLst>
                                          <p:attrName>ppt_w</p:attrName>
                                        </p:attrNameLst>
                                      </p:cBhvr>
                                      <p:tavLst>
                                        <p:tav tm="0">
                                          <p:val>
                                            <p:fltVal val="0"/>
                                          </p:val>
                                        </p:tav>
                                        <p:tav tm="100000">
                                          <p:val>
                                            <p:strVal val="#ppt_w"/>
                                          </p:val>
                                        </p:tav>
                                      </p:tavLst>
                                    </p:anim>
                                  </p:childTnLst>
                                </p:cTn>
                              </p:par>
                              <p:par>
                                <p:cTn id="31" presetID="35"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2000"/>
                                        <p:tgtEl>
                                          <p:spTgt spid="3">
                                            <p:txEl>
                                              <p:pRg st="3" end="3"/>
                                            </p:txEl>
                                          </p:spTgt>
                                        </p:tgtEl>
                                      </p:cBhvr>
                                    </p:animEffect>
                                    <p:anim calcmode="lin" valueType="num">
                                      <p:cBhvr>
                                        <p:cTn id="34"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5"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6" dur="2000" fill="hold"/>
                                        <p:tgtEl>
                                          <p:spTgt spid="3">
                                            <p:txEl>
                                              <p:pRg st="3" end="3"/>
                                            </p:txEl>
                                          </p:spTgt>
                                        </p:tgtEl>
                                        <p:attrNameLst>
                                          <p:attrName>ppt_w</p:attrName>
                                        </p:attrNameLst>
                                      </p:cBhvr>
                                      <p:tavLst>
                                        <p:tav tm="0">
                                          <p:val>
                                            <p:fltVal val="0"/>
                                          </p:val>
                                        </p:tav>
                                        <p:tav tm="100000">
                                          <p:val>
                                            <p:strVal val="#ppt_w"/>
                                          </p:val>
                                        </p:tav>
                                      </p:tavLst>
                                    </p:anim>
                                  </p:childTnLst>
                                </p:cTn>
                              </p:par>
                              <p:par>
                                <p:cTn id="37" presetID="35" presetClass="entr" presetSubtype="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2000"/>
                                        <p:tgtEl>
                                          <p:spTgt spid="3">
                                            <p:txEl>
                                              <p:pRg st="4" end="4"/>
                                            </p:txEl>
                                          </p:spTgt>
                                        </p:tgtEl>
                                      </p:cBhvr>
                                    </p:animEffect>
                                    <p:anim calcmode="lin" valueType="num">
                                      <p:cBhvr>
                                        <p:cTn id="40"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1"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2"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54" presetClass="entr" presetSubtype="0" accel="10000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48"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9"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0"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1" dur="500"/>
                                        <p:tgtEl>
                                          <p:spTgt spid="3">
                                            <p:txEl>
                                              <p:pRg st="5" end="5"/>
                                            </p:txEl>
                                          </p:spTgt>
                                        </p:tgtEl>
                                      </p:cBhvr>
                                    </p:animEffect>
                                  </p:childTnLst>
                                </p:cTn>
                              </p:par>
                              <p:par>
                                <p:cTn id="52" presetID="54" presetClass="entr" presetSubtype="0" accel="100000" fill="hold" nodeType="with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p:cTn id="54"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55"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56"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7"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58" dur="500"/>
                                        <p:tgtEl>
                                          <p:spTgt spid="3">
                                            <p:txEl>
                                              <p:pRg st="6" end="6"/>
                                            </p:txEl>
                                          </p:spTgt>
                                        </p:tgtEl>
                                      </p:cBhvr>
                                    </p:animEffect>
                                  </p:childTnLst>
                                </p:cTn>
                              </p:par>
                              <p:par>
                                <p:cTn id="59" presetID="54" presetClass="entr" presetSubtype="0" accel="100000" fill="hold" nodeType="with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p:cTn id="61"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62"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63"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4"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65" dur="500"/>
                                        <p:tgtEl>
                                          <p:spTgt spid="3">
                                            <p:txEl>
                                              <p:pRg st="7" end="7"/>
                                            </p:txEl>
                                          </p:spTgt>
                                        </p:tgtEl>
                                      </p:cBhvr>
                                    </p:animEffect>
                                  </p:childTnLst>
                                </p:cTn>
                              </p:par>
                              <p:par>
                                <p:cTn id="66" presetID="54" presetClass="entr" presetSubtype="0" accel="100000" fill="hold" nodeType="withEffect">
                                  <p:stCondLst>
                                    <p:cond delay="0"/>
                                  </p:stCondLst>
                                  <p:childTnLst>
                                    <p:set>
                                      <p:cBhvr>
                                        <p:cTn id="67" dur="1" fill="hold">
                                          <p:stCondLst>
                                            <p:cond delay="0"/>
                                          </p:stCondLst>
                                        </p:cTn>
                                        <p:tgtEl>
                                          <p:spTgt spid="3">
                                            <p:txEl>
                                              <p:pRg st="8" end="8"/>
                                            </p:txEl>
                                          </p:spTgt>
                                        </p:tgtEl>
                                        <p:attrNameLst>
                                          <p:attrName>style.visibility</p:attrName>
                                        </p:attrNameLst>
                                      </p:cBhvr>
                                      <p:to>
                                        <p:strVal val="visible"/>
                                      </p:to>
                                    </p:set>
                                    <p:anim calcmode="lin" valueType="num">
                                      <p:cBhvr>
                                        <p:cTn id="68" dur="500" fill="hold"/>
                                        <p:tgtEl>
                                          <p:spTgt spid="3">
                                            <p:txEl>
                                              <p:pRg st="8" end="8"/>
                                            </p:txEl>
                                          </p:spTgt>
                                        </p:tgtEl>
                                        <p:attrNameLst>
                                          <p:attrName>ppt_w</p:attrName>
                                        </p:attrNameLst>
                                      </p:cBhvr>
                                      <p:tavLst>
                                        <p:tav tm="0">
                                          <p:val>
                                            <p:strVal val="#ppt_w*0.05"/>
                                          </p:val>
                                        </p:tav>
                                        <p:tav tm="100000">
                                          <p:val>
                                            <p:strVal val="#ppt_w"/>
                                          </p:val>
                                        </p:tav>
                                      </p:tavLst>
                                    </p:anim>
                                    <p:anim calcmode="lin" valueType="num">
                                      <p:cBhvr>
                                        <p:cTn id="69" dur="5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70" dur="5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71" dur="500" fill="hold"/>
                                        <p:tgtEl>
                                          <p:spTgt spid="3">
                                            <p:txEl>
                                              <p:pRg st="8" end="8"/>
                                            </p:txEl>
                                          </p:spTgt>
                                        </p:tgtEl>
                                        <p:attrNameLst>
                                          <p:attrName>ppt_y</p:attrName>
                                        </p:attrNameLst>
                                      </p:cBhvr>
                                      <p:tavLst>
                                        <p:tav tm="0">
                                          <p:val>
                                            <p:strVal val="#ppt_y"/>
                                          </p:val>
                                        </p:tav>
                                        <p:tav tm="100000">
                                          <p:val>
                                            <p:strVal val="#ppt_y"/>
                                          </p:val>
                                        </p:tav>
                                      </p:tavLst>
                                    </p:anim>
                                    <p:animEffect transition="in" filter="fade">
                                      <p:cBhvr>
                                        <p:cTn id="72" dur="500"/>
                                        <p:tgtEl>
                                          <p:spTgt spid="3">
                                            <p:txEl>
                                              <p:pRg st="8" end="8"/>
                                            </p:txEl>
                                          </p:spTgt>
                                        </p:tgtEl>
                                      </p:cBhvr>
                                    </p:animEffect>
                                  </p:childTnLst>
                                </p:cTn>
                              </p:par>
                              <p:par>
                                <p:cTn id="73" presetID="54" presetClass="entr" presetSubtype="0" accel="100000" fill="hold" nodeType="with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anim calcmode="lin" valueType="num">
                                      <p:cBhvr>
                                        <p:cTn id="75" dur="500" fill="hold"/>
                                        <p:tgtEl>
                                          <p:spTgt spid="3">
                                            <p:txEl>
                                              <p:pRg st="9" end="9"/>
                                            </p:txEl>
                                          </p:spTgt>
                                        </p:tgtEl>
                                        <p:attrNameLst>
                                          <p:attrName>ppt_w</p:attrName>
                                        </p:attrNameLst>
                                      </p:cBhvr>
                                      <p:tavLst>
                                        <p:tav tm="0">
                                          <p:val>
                                            <p:strVal val="#ppt_w*0.05"/>
                                          </p:val>
                                        </p:tav>
                                        <p:tav tm="100000">
                                          <p:val>
                                            <p:strVal val="#ppt_w"/>
                                          </p:val>
                                        </p:tav>
                                      </p:tavLst>
                                    </p:anim>
                                    <p:anim calcmode="lin" valueType="num">
                                      <p:cBhvr>
                                        <p:cTn id="76" dur="5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77" dur="5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78" dur="5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79" dur="500"/>
                                        <p:tgtEl>
                                          <p:spTgt spid="3">
                                            <p:txEl>
                                              <p:pRg st="9" end="9"/>
                                            </p:txEl>
                                          </p:spTgt>
                                        </p:tgtEl>
                                      </p:cBhvr>
                                    </p:animEffect>
                                  </p:childTnLst>
                                </p:cTn>
                              </p:par>
                              <p:par>
                                <p:cTn id="80" presetID="54" presetClass="entr" presetSubtype="0" accel="100000" fill="hold" nodeType="withEffect">
                                  <p:stCondLst>
                                    <p:cond delay="0"/>
                                  </p:stCondLst>
                                  <p:childTnLst>
                                    <p:set>
                                      <p:cBhvr>
                                        <p:cTn id="81" dur="1" fill="hold">
                                          <p:stCondLst>
                                            <p:cond delay="0"/>
                                          </p:stCondLst>
                                        </p:cTn>
                                        <p:tgtEl>
                                          <p:spTgt spid="3">
                                            <p:txEl>
                                              <p:pRg st="10" end="10"/>
                                            </p:txEl>
                                          </p:spTgt>
                                        </p:tgtEl>
                                        <p:attrNameLst>
                                          <p:attrName>style.visibility</p:attrName>
                                        </p:attrNameLst>
                                      </p:cBhvr>
                                      <p:to>
                                        <p:strVal val="visible"/>
                                      </p:to>
                                    </p:set>
                                    <p:anim calcmode="lin" valueType="num">
                                      <p:cBhvr>
                                        <p:cTn id="82" dur="500" fill="hold"/>
                                        <p:tgtEl>
                                          <p:spTgt spid="3">
                                            <p:txEl>
                                              <p:pRg st="10" end="10"/>
                                            </p:txEl>
                                          </p:spTgt>
                                        </p:tgtEl>
                                        <p:attrNameLst>
                                          <p:attrName>ppt_w</p:attrName>
                                        </p:attrNameLst>
                                      </p:cBhvr>
                                      <p:tavLst>
                                        <p:tav tm="0">
                                          <p:val>
                                            <p:strVal val="#ppt_w*0.05"/>
                                          </p:val>
                                        </p:tav>
                                        <p:tav tm="100000">
                                          <p:val>
                                            <p:strVal val="#ppt_w"/>
                                          </p:val>
                                        </p:tav>
                                      </p:tavLst>
                                    </p:anim>
                                    <p:anim calcmode="lin" valueType="num">
                                      <p:cBhvr>
                                        <p:cTn id="83" dur="500" fill="hold"/>
                                        <p:tgtEl>
                                          <p:spTgt spid="3">
                                            <p:txEl>
                                              <p:pRg st="10" end="10"/>
                                            </p:txEl>
                                          </p:spTgt>
                                        </p:tgtEl>
                                        <p:attrNameLst>
                                          <p:attrName>ppt_h</p:attrName>
                                        </p:attrNameLst>
                                      </p:cBhvr>
                                      <p:tavLst>
                                        <p:tav tm="0">
                                          <p:val>
                                            <p:strVal val="#ppt_h"/>
                                          </p:val>
                                        </p:tav>
                                        <p:tav tm="100000">
                                          <p:val>
                                            <p:strVal val="#ppt_h"/>
                                          </p:val>
                                        </p:tav>
                                      </p:tavLst>
                                    </p:anim>
                                    <p:anim calcmode="lin" valueType="num">
                                      <p:cBhvr>
                                        <p:cTn id="84" dur="5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85" dur="500" fill="hold"/>
                                        <p:tgtEl>
                                          <p:spTgt spid="3">
                                            <p:txEl>
                                              <p:pRg st="10" end="10"/>
                                            </p:txEl>
                                          </p:spTgt>
                                        </p:tgtEl>
                                        <p:attrNameLst>
                                          <p:attrName>ppt_y</p:attrName>
                                        </p:attrNameLst>
                                      </p:cBhvr>
                                      <p:tavLst>
                                        <p:tav tm="0">
                                          <p:val>
                                            <p:strVal val="#ppt_y"/>
                                          </p:val>
                                        </p:tav>
                                        <p:tav tm="100000">
                                          <p:val>
                                            <p:strVal val="#ppt_y"/>
                                          </p:val>
                                        </p:tav>
                                      </p:tavLst>
                                    </p:anim>
                                    <p:animEffect transition="in" filter="fade">
                                      <p:cBhvr>
                                        <p:cTn id="86" dur="500"/>
                                        <p:tgtEl>
                                          <p:spTgt spid="3">
                                            <p:txEl>
                                              <p:pRg st="10" end="10"/>
                                            </p:txEl>
                                          </p:spTgt>
                                        </p:tgtEl>
                                      </p:cBhvr>
                                    </p:animEffect>
                                  </p:childTnLst>
                                </p:cTn>
                              </p:par>
                              <p:par>
                                <p:cTn id="87" presetID="54" presetClass="entr" presetSubtype="0" accel="100000" fill="hold" nodeType="withEffect">
                                  <p:stCondLst>
                                    <p:cond delay="0"/>
                                  </p:stCondLst>
                                  <p:childTnLst>
                                    <p:set>
                                      <p:cBhvr>
                                        <p:cTn id="88" dur="1" fill="hold">
                                          <p:stCondLst>
                                            <p:cond delay="0"/>
                                          </p:stCondLst>
                                        </p:cTn>
                                        <p:tgtEl>
                                          <p:spTgt spid="3">
                                            <p:txEl>
                                              <p:pRg st="11" end="11"/>
                                            </p:txEl>
                                          </p:spTgt>
                                        </p:tgtEl>
                                        <p:attrNameLst>
                                          <p:attrName>style.visibility</p:attrName>
                                        </p:attrNameLst>
                                      </p:cBhvr>
                                      <p:to>
                                        <p:strVal val="visible"/>
                                      </p:to>
                                    </p:set>
                                    <p:anim calcmode="lin" valueType="num">
                                      <p:cBhvr>
                                        <p:cTn id="89" dur="500" fill="hold"/>
                                        <p:tgtEl>
                                          <p:spTgt spid="3">
                                            <p:txEl>
                                              <p:pRg st="11" end="11"/>
                                            </p:txEl>
                                          </p:spTgt>
                                        </p:tgtEl>
                                        <p:attrNameLst>
                                          <p:attrName>ppt_w</p:attrName>
                                        </p:attrNameLst>
                                      </p:cBhvr>
                                      <p:tavLst>
                                        <p:tav tm="0">
                                          <p:val>
                                            <p:strVal val="#ppt_w*0.05"/>
                                          </p:val>
                                        </p:tav>
                                        <p:tav tm="100000">
                                          <p:val>
                                            <p:strVal val="#ppt_w"/>
                                          </p:val>
                                        </p:tav>
                                      </p:tavLst>
                                    </p:anim>
                                    <p:anim calcmode="lin" valueType="num">
                                      <p:cBhvr>
                                        <p:cTn id="90" dur="5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91" dur="5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92" dur="500" fill="hold"/>
                                        <p:tgtEl>
                                          <p:spTgt spid="3">
                                            <p:txEl>
                                              <p:pRg st="11" end="11"/>
                                            </p:txEl>
                                          </p:spTgt>
                                        </p:tgtEl>
                                        <p:attrNameLst>
                                          <p:attrName>ppt_y</p:attrName>
                                        </p:attrNameLst>
                                      </p:cBhvr>
                                      <p:tavLst>
                                        <p:tav tm="0">
                                          <p:val>
                                            <p:strVal val="#ppt_y"/>
                                          </p:val>
                                        </p:tav>
                                        <p:tav tm="100000">
                                          <p:val>
                                            <p:strVal val="#ppt_y"/>
                                          </p:val>
                                        </p:tav>
                                      </p:tavLst>
                                    </p:anim>
                                    <p:animEffect transition="in" filter="fade">
                                      <p:cBhvr>
                                        <p:cTn id="93" dur="500"/>
                                        <p:tgtEl>
                                          <p:spTgt spid="3">
                                            <p:txEl>
                                              <p:pRg st="11" end="11"/>
                                            </p:txEl>
                                          </p:spTgt>
                                        </p:tgtEl>
                                      </p:cBhvr>
                                    </p:animEffect>
                                  </p:childTnLst>
                                </p:cTn>
                              </p:par>
                              <p:par>
                                <p:cTn id="94" presetID="54" presetClass="entr" presetSubtype="0" accel="100000" fill="hold" nodeType="withEffect">
                                  <p:stCondLst>
                                    <p:cond delay="0"/>
                                  </p:stCondLst>
                                  <p:childTnLst>
                                    <p:set>
                                      <p:cBhvr>
                                        <p:cTn id="95" dur="1" fill="hold">
                                          <p:stCondLst>
                                            <p:cond delay="0"/>
                                          </p:stCondLst>
                                        </p:cTn>
                                        <p:tgtEl>
                                          <p:spTgt spid="3">
                                            <p:txEl>
                                              <p:pRg st="12" end="12"/>
                                            </p:txEl>
                                          </p:spTgt>
                                        </p:tgtEl>
                                        <p:attrNameLst>
                                          <p:attrName>style.visibility</p:attrName>
                                        </p:attrNameLst>
                                      </p:cBhvr>
                                      <p:to>
                                        <p:strVal val="visible"/>
                                      </p:to>
                                    </p:set>
                                    <p:anim calcmode="lin" valueType="num">
                                      <p:cBhvr>
                                        <p:cTn id="96" dur="500" fill="hold"/>
                                        <p:tgtEl>
                                          <p:spTgt spid="3">
                                            <p:txEl>
                                              <p:pRg st="12" end="12"/>
                                            </p:txEl>
                                          </p:spTgt>
                                        </p:tgtEl>
                                        <p:attrNameLst>
                                          <p:attrName>ppt_w</p:attrName>
                                        </p:attrNameLst>
                                      </p:cBhvr>
                                      <p:tavLst>
                                        <p:tav tm="0">
                                          <p:val>
                                            <p:strVal val="#ppt_w*0.05"/>
                                          </p:val>
                                        </p:tav>
                                        <p:tav tm="100000">
                                          <p:val>
                                            <p:strVal val="#ppt_w"/>
                                          </p:val>
                                        </p:tav>
                                      </p:tavLst>
                                    </p:anim>
                                    <p:anim calcmode="lin" valueType="num">
                                      <p:cBhvr>
                                        <p:cTn id="97" dur="500" fill="hold"/>
                                        <p:tgtEl>
                                          <p:spTgt spid="3">
                                            <p:txEl>
                                              <p:pRg st="12" end="12"/>
                                            </p:txEl>
                                          </p:spTgt>
                                        </p:tgtEl>
                                        <p:attrNameLst>
                                          <p:attrName>ppt_h</p:attrName>
                                        </p:attrNameLst>
                                      </p:cBhvr>
                                      <p:tavLst>
                                        <p:tav tm="0">
                                          <p:val>
                                            <p:strVal val="#ppt_h"/>
                                          </p:val>
                                        </p:tav>
                                        <p:tav tm="100000">
                                          <p:val>
                                            <p:strVal val="#ppt_h"/>
                                          </p:val>
                                        </p:tav>
                                      </p:tavLst>
                                    </p:anim>
                                    <p:anim calcmode="lin" valueType="num">
                                      <p:cBhvr>
                                        <p:cTn id="98" dur="500" fill="hold"/>
                                        <p:tgtEl>
                                          <p:spTgt spid="3">
                                            <p:txEl>
                                              <p:pRg st="12" end="12"/>
                                            </p:txEl>
                                          </p:spTgt>
                                        </p:tgtEl>
                                        <p:attrNameLst>
                                          <p:attrName>ppt_x</p:attrName>
                                        </p:attrNameLst>
                                      </p:cBhvr>
                                      <p:tavLst>
                                        <p:tav tm="0">
                                          <p:val>
                                            <p:strVal val="#ppt_x-.2"/>
                                          </p:val>
                                        </p:tav>
                                        <p:tav tm="100000">
                                          <p:val>
                                            <p:strVal val="#ppt_x"/>
                                          </p:val>
                                        </p:tav>
                                      </p:tavLst>
                                    </p:anim>
                                    <p:anim calcmode="lin" valueType="num">
                                      <p:cBhvr>
                                        <p:cTn id="99" dur="500" fill="hold"/>
                                        <p:tgtEl>
                                          <p:spTgt spid="3">
                                            <p:txEl>
                                              <p:pRg st="12" end="12"/>
                                            </p:txEl>
                                          </p:spTgt>
                                        </p:tgtEl>
                                        <p:attrNameLst>
                                          <p:attrName>ppt_y</p:attrName>
                                        </p:attrNameLst>
                                      </p:cBhvr>
                                      <p:tavLst>
                                        <p:tav tm="0">
                                          <p:val>
                                            <p:strVal val="#ppt_y"/>
                                          </p:val>
                                        </p:tav>
                                        <p:tav tm="100000">
                                          <p:val>
                                            <p:strVal val="#ppt_y"/>
                                          </p:val>
                                        </p:tav>
                                      </p:tavLst>
                                    </p:anim>
                                    <p:animEffect transition="in" filter="fade">
                                      <p:cBhvr>
                                        <p:cTn id="100" dur="500"/>
                                        <p:tgtEl>
                                          <p:spTgt spid="3">
                                            <p:txEl>
                                              <p:pRg st="12" end="12"/>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1" presetClass="entr" presetSubtype="0" fill="hold" nodeType="clickEffect">
                                  <p:stCondLst>
                                    <p:cond delay="0"/>
                                  </p:stCondLst>
                                  <p:childTnLst>
                                    <p:set>
                                      <p:cBhvr>
                                        <p:cTn id="104" dur="1" fill="hold">
                                          <p:stCondLst>
                                            <p:cond delay="0"/>
                                          </p:stCondLst>
                                        </p:cTn>
                                        <p:tgtEl>
                                          <p:spTgt spid="3">
                                            <p:txEl>
                                              <p:pRg st="13" end="13"/>
                                            </p:txEl>
                                          </p:spTgt>
                                        </p:tgtEl>
                                        <p:attrNameLst>
                                          <p:attrName>style.visibility</p:attrName>
                                        </p:attrNameLst>
                                      </p:cBhvr>
                                      <p:to>
                                        <p:strVal val="visible"/>
                                      </p:to>
                                    </p:set>
                                    <p:animEffect transition="in" filter="fade">
                                      <p:cBhvr>
                                        <p:cTn id="105" dur="770" decel="100000"/>
                                        <p:tgtEl>
                                          <p:spTgt spid="3">
                                            <p:txEl>
                                              <p:pRg st="13" end="13"/>
                                            </p:txEl>
                                          </p:spTgt>
                                        </p:tgtEl>
                                      </p:cBhvr>
                                    </p:animEffect>
                                    <p:animScale>
                                      <p:cBhvr>
                                        <p:cTn id="106" dur="770" decel="100000"/>
                                        <p:tgtEl>
                                          <p:spTgt spid="3">
                                            <p:txEl>
                                              <p:pRg st="13" end="13"/>
                                            </p:txEl>
                                          </p:spTgt>
                                        </p:tgtEl>
                                      </p:cBhvr>
                                      <p:from x="10000" y="10000"/>
                                      <p:to x="200000" y="450000"/>
                                    </p:animScale>
                                    <p:animScale>
                                      <p:cBhvr>
                                        <p:cTn id="107" dur="1230" accel="100000" fill="hold">
                                          <p:stCondLst>
                                            <p:cond delay="770"/>
                                          </p:stCondLst>
                                        </p:cTn>
                                        <p:tgtEl>
                                          <p:spTgt spid="3">
                                            <p:txEl>
                                              <p:pRg st="13" end="13"/>
                                            </p:txEl>
                                          </p:spTgt>
                                        </p:tgtEl>
                                      </p:cBhvr>
                                      <p:from x="200000" y="450000"/>
                                      <p:to x="100000" y="100000"/>
                                    </p:animScale>
                                    <p:set>
                                      <p:cBhvr>
                                        <p:cTn id="108" dur="770" fill="hold"/>
                                        <p:tgtEl>
                                          <p:spTgt spid="3">
                                            <p:txEl>
                                              <p:pRg st="13" end="13"/>
                                            </p:txEl>
                                          </p:spTgt>
                                        </p:tgtEl>
                                        <p:attrNameLst>
                                          <p:attrName>ppt_x</p:attrName>
                                        </p:attrNameLst>
                                      </p:cBhvr>
                                      <p:to>
                                        <p:strVal val="(0.5)"/>
                                      </p:to>
                                    </p:set>
                                    <p:anim from="(0.5)" to="(#ppt_x)" calcmode="lin" valueType="num">
                                      <p:cBhvr>
                                        <p:cTn id="109" dur="1230" accel="100000" fill="hold">
                                          <p:stCondLst>
                                            <p:cond delay="770"/>
                                          </p:stCondLst>
                                        </p:cTn>
                                        <p:tgtEl>
                                          <p:spTgt spid="3">
                                            <p:txEl>
                                              <p:pRg st="13" end="13"/>
                                            </p:txEl>
                                          </p:spTgt>
                                        </p:tgtEl>
                                        <p:attrNameLst>
                                          <p:attrName>ppt_x</p:attrName>
                                        </p:attrNameLst>
                                      </p:cBhvr>
                                    </p:anim>
                                    <p:set>
                                      <p:cBhvr>
                                        <p:cTn id="110" dur="770" fill="hold"/>
                                        <p:tgtEl>
                                          <p:spTgt spid="3">
                                            <p:txEl>
                                              <p:pRg st="13" end="13"/>
                                            </p:txEl>
                                          </p:spTgt>
                                        </p:tgtEl>
                                        <p:attrNameLst>
                                          <p:attrName>ppt_y</p:attrName>
                                        </p:attrNameLst>
                                      </p:cBhvr>
                                      <p:to>
                                        <p:strVal val="(#ppt_y+0.4)"/>
                                      </p:to>
                                    </p:set>
                                    <p:anim from="(#ppt_y+0.4)" to="(#ppt_y)" calcmode="lin" valueType="num">
                                      <p:cBhvr>
                                        <p:cTn id="111" dur="1230" accel="100000" fill="hold">
                                          <p:stCondLst>
                                            <p:cond delay="770"/>
                                          </p:stCondLst>
                                        </p:cTn>
                                        <p:tgtEl>
                                          <p:spTgt spid="3">
                                            <p:txEl>
                                              <p:pRg st="13" end="13"/>
                                            </p:txEl>
                                          </p:spTgt>
                                        </p:tgtEl>
                                        <p:attrNameLst>
                                          <p:attrName>ppt_y</p:attrName>
                                        </p:attrNameLst>
                                      </p:cBhvr>
                                    </p:anim>
                                  </p:childTnLst>
                                </p:cTn>
                              </p:par>
                              <p:par>
                                <p:cTn id="112" presetID="51" presetClass="entr" presetSubtype="0" fill="hold" nodeType="withEffect">
                                  <p:stCondLst>
                                    <p:cond delay="0"/>
                                  </p:stCondLst>
                                  <p:childTnLst>
                                    <p:set>
                                      <p:cBhvr>
                                        <p:cTn id="113" dur="1" fill="hold">
                                          <p:stCondLst>
                                            <p:cond delay="0"/>
                                          </p:stCondLst>
                                        </p:cTn>
                                        <p:tgtEl>
                                          <p:spTgt spid="3">
                                            <p:txEl>
                                              <p:pRg st="14" end="14"/>
                                            </p:txEl>
                                          </p:spTgt>
                                        </p:tgtEl>
                                        <p:attrNameLst>
                                          <p:attrName>style.visibility</p:attrName>
                                        </p:attrNameLst>
                                      </p:cBhvr>
                                      <p:to>
                                        <p:strVal val="visible"/>
                                      </p:to>
                                    </p:set>
                                    <p:animEffect transition="in" filter="fade">
                                      <p:cBhvr>
                                        <p:cTn id="114" dur="770" decel="100000"/>
                                        <p:tgtEl>
                                          <p:spTgt spid="3">
                                            <p:txEl>
                                              <p:pRg st="14" end="14"/>
                                            </p:txEl>
                                          </p:spTgt>
                                        </p:tgtEl>
                                      </p:cBhvr>
                                    </p:animEffect>
                                    <p:animScale>
                                      <p:cBhvr>
                                        <p:cTn id="115" dur="770" decel="100000"/>
                                        <p:tgtEl>
                                          <p:spTgt spid="3">
                                            <p:txEl>
                                              <p:pRg st="14" end="14"/>
                                            </p:txEl>
                                          </p:spTgt>
                                        </p:tgtEl>
                                      </p:cBhvr>
                                      <p:from x="10000" y="10000"/>
                                      <p:to x="200000" y="450000"/>
                                    </p:animScale>
                                    <p:animScale>
                                      <p:cBhvr>
                                        <p:cTn id="116" dur="1230" accel="100000" fill="hold">
                                          <p:stCondLst>
                                            <p:cond delay="770"/>
                                          </p:stCondLst>
                                        </p:cTn>
                                        <p:tgtEl>
                                          <p:spTgt spid="3">
                                            <p:txEl>
                                              <p:pRg st="14" end="14"/>
                                            </p:txEl>
                                          </p:spTgt>
                                        </p:tgtEl>
                                      </p:cBhvr>
                                      <p:from x="200000" y="450000"/>
                                      <p:to x="100000" y="100000"/>
                                    </p:animScale>
                                    <p:set>
                                      <p:cBhvr>
                                        <p:cTn id="117" dur="770" fill="hold"/>
                                        <p:tgtEl>
                                          <p:spTgt spid="3">
                                            <p:txEl>
                                              <p:pRg st="14" end="14"/>
                                            </p:txEl>
                                          </p:spTgt>
                                        </p:tgtEl>
                                        <p:attrNameLst>
                                          <p:attrName>ppt_x</p:attrName>
                                        </p:attrNameLst>
                                      </p:cBhvr>
                                      <p:to>
                                        <p:strVal val="(0.5)"/>
                                      </p:to>
                                    </p:set>
                                    <p:anim from="(0.5)" to="(#ppt_x)" calcmode="lin" valueType="num">
                                      <p:cBhvr>
                                        <p:cTn id="118" dur="1230" accel="100000" fill="hold">
                                          <p:stCondLst>
                                            <p:cond delay="770"/>
                                          </p:stCondLst>
                                        </p:cTn>
                                        <p:tgtEl>
                                          <p:spTgt spid="3">
                                            <p:txEl>
                                              <p:pRg st="14" end="14"/>
                                            </p:txEl>
                                          </p:spTgt>
                                        </p:tgtEl>
                                        <p:attrNameLst>
                                          <p:attrName>ppt_x</p:attrName>
                                        </p:attrNameLst>
                                      </p:cBhvr>
                                    </p:anim>
                                    <p:set>
                                      <p:cBhvr>
                                        <p:cTn id="119" dur="770" fill="hold"/>
                                        <p:tgtEl>
                                          <p:spTgt spid="3">
                                            <p:txEl>
                                              <p:pRg st="14" end="14"/>
                                            </p:txEl>
                                          </p:spTgt>
                                        </p:tgtEl>
                                        <p:attrNameLst>
                                          <p:attrName>ppt_y</p:attrName>
                                        </p:attrNameLst>
                                      </p:cBhvr>
                                      <p:to>
                                        <p:strVal val="(#ppt_y+0.4)"/>
                                      </p:to>
                                    </p:set>
                                    <p:anim from="(#ppt_y+0.4)" to="(#ppt_y)" calcmode="lin" valueType="num">
                                      <p:cBhvr>
                                        <p:cTn id="120" dur="1230" accel="100000" fill="hold">
                                          <p:stCondLst>
                                            <p:cond delay="770"/>
                                          </p:stCondLst>
                                        </p:cTn>
                                        <p:tgtEl>
                                          <p:spTgt spid="3">
                                            <p:txEl>
                                              <p:pRg st="14" end="14"/>
                                            </p:txEl>
                                          </p:spTgt>
                                        </p:tgtEl>
                                        <p:attrNameLst>
                                          <p:attrName>ppt_y</p:attrName>
                                        </p:attrNameLst>
                                      </p:cBhvr>
                                    </p:anim>
                                  </p:childTnLst>
                                </p:cTn>
                              </p:par>
                            </p:childTnLst>
                          </p:cTn>
                        </p:par>
                      </p:childTnLst>
                    </p:cTn>
                  </p:par>
                  <p:par>
                    <p:cTn id="121" fill="hold">
                      <p:stCondLst>
                        <p:cond delay="indefinite"/>
                      </p:stCondLst>
                      <p:childTnLst>
                        <p:par>
                          <p:cTn id="122" fill="hold">
                            <p:stCondLst>
                              <p:cond delay="0"/>
                            </p:stCondLst>
                            <p:childTnLst>
                              <p:par>
                                <p:cTn id="123" presetID="0" presetClass="path" presetSubtype="0" accel="50000" decel="50000" fill="hold" nodeType="clickEffect">
                                  <p:stCondLst>
                                    <p:cond delay="0"/>
                                  </p:stCondLst>
                                  <p:childTnLst>
                                    <p:animMotion origin="layout" path="M -0.74844 0.58935 C -0.73664 0.57893 -0.74219 0.5831 -0.7323 0.57639 C -0.72761 0.55718 -0.73264 0.5243 -0.73716 0.50555 C -0.7382 0.50116 -0.74028 0.49259 -0.74028 0.49259 C -0.73993 0.46875 -0.75487 0.3669 -0.72257 0.33773 C -0.71389 0.31829 -0.7007 0.30347 -0.68386 0.29907 C -0.66771 0.29977 -0.64532 0.29375 -0.629 0.30555 C -0.60955 0.31968 -0.59601 0.35694 -0.58386 0.38079 C -0.57743 0.39352 -0.57136 0.4081 -0.55973 0.41296 C -0.55712 0.41551 -0.54809 0.42523 -0.54514 0.42593 C -0.52535 0.43102 -0.50122 0.43218 -0.48073 0.43449 C -0.46094 0.44305 -0.43976 0.44305 -0.41945 0.44514 C -0.39427 0.45718 -0.3599 0.44352 -0.3323 0.44097 C -0.33073 0.44028 -0.329 0.43981 -0.32743 0.43889 C -0.3257 0.43773 -0.32431 0.43542 -0.32257 0.43449 C -0.31893 0.43241 -0.31493 0.43194 -0.31129 0.43009 C -0.30921 0.42731 -0.3073 0.42384 -0.30487 0.42153 C -0.30348 0.42014 -0.30139 0.42083 -0.3 0.41944 C -0.29844 0.41782 -0.29827 0.41481 -0.29688 0.41296 C -0.29497 0.41042 -0.29254 0.40856 -0.29028 0.40648 C -0.28802 0.39676 -0.2849 0.38704 -0.28073 0.37847 C -0.27379 0.34398 -0.27535 0.31157 -0.27761 0.27546 C -0.279 0.24745 -0.28108 0.20787 -0.29358 0.18287 C -0.2948 0.17778 -0.2974 0.16643 -0.3 0.16134 C -0.30643 0.14977 -0.31372 0.13935 -0.31945 0.12685 C -0.32292 0.11944 -0.32379 0.11134 -0.32587 0.10324 C -0.32379 0.09259 -0.32466 0.07986 -0.31945 0.07106 C -0.29914 0.03704 -0.26164 0.03218 -0.2323 0.02593 C -0.20539 0.02014 -0.18056 0.01343 -0.1533 0.01088 C -0.09844 -0.00417 -0.09896 2.96296E-6 -0.01771 2.96296E-6 L 8.33333E-7 2.96296E-6 " pathEditMode="relative" ptsTypes="fffffffffffffffffffffffffffffAA">
                                      <p:cBhvr>
                                        <p:cTn id="124" dur="2000" fill="hold"/>
                                        <p:tgtEl>
                                          <p:spTgt spid="1027"/>
                                        </p:tgtEl>
                                        <p:attrNameLst>
                                          <p:attrName>ppt_x</p:attrName>
                                          <p:attrName>ppt_y</p:attrName>
                                        </p:attrNameLst>
                                      </p:cBhvr>
                                    </p:animMotion>
                                  </p:childTnLst>
                                </p:cTn>
                              </p:par>
                            </p:childTnLst>
                          </p:cTn>
                        </p:par>
                      </p:childTnLst>
                    </p:cTn>
                  </p:par>
                  <p:par>
                    <p:cTn id="125" fill="hold">
                      <p:stCondLst>
                        <p:cond delay="indefinite"/>
                      </p:stCondLst>
                      <p:childTnLst>
                        <p:par>
                          <p:cTn id="126" fill="hold">
                            <p:stCondLst>
                              <p:cond delay="0"/>
                            </p:stCondLst>
                            <p:childTnLst>
                              <p:par>
                                <p:cTn id="127" presetID="26" presetClass="entr" presetSubtype="0" fill="hold" grpId="0" nodeType="clickEffect">
                                  <p:stCondLst>
                                    <p:cond delay="0"/>
                                  </p:stCondLst>
                                  <p:childTnLst>
                                    <p:set>
                                      <p:cBhvr>
                                        <p:cTn id="128" dur="1" fill="hold">
                                          <p:stCondLst>
                                            <p:cond delay="0"/>
                                          </p:stCondLst>
                                        </p:cTn>
                                        <p:tgtEl>
                                          <p:spTgt spid="5"/>
                                        </p:tgtEl>
                                        <p:attrNameLst>
                                          <p:attrName>style.visibility</p:attrName>
                                        </p:attrNameLst>
                                      </p:cBhvr>
                                      <p:to>
                                        <p:strVal val="visible"/>
                                      </p:to>
                                    </p:set>
                                    <p:animEffect transition="in" filter="wipe(down)">
                                      <p:cBhvr>
                                        <p:cTn id="129" dur="580">
                                          <p:stCondLst>
                                            <p:cond delay="0"/>
                                          </p:stCondLst>
                                        </p:cTn>
                                        <p:tgtEl>
                                          <p:spTgt spid="5"/>
                                        </p:tgtEl>
                                      </p:cBhvr>
                                    </p:animEffect>
                                    <p:anim calcmode="lin" valueType="num">
                                      <p:cBhvr>
                                        <p:cTn id="13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3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3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3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3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5" dur="26">
                                          <p:stCondLst>
                                            <p:cond delay="650"/>
                                          </p:stCondLst>
                                        </p:cTn>
                                        <p:tgtEl>
                                          <p:spTgt spid="5"/>
                                        </p:tgtEl>
                                      </p:cBhvr>
                                      <p:to x="100000" y="60000"/>
                                    </p:animScale>
                                    <p:animScale>
                                      <p:cBhvr>
                                        <p:cTn id="136" dur="166" decel="50000">
                                          <p:stCondLst>
                                            <p:cond delay="676"/>
                                          </p:stCondLst>
                                        </p:cTn>
                                        <p:tgtEl>
                                          <p:spTgt spid="5"/>
                                        </p:tgtEl>
                                      </p:cBhvr>
                                      <p:to x="100000" y="100000"/>
                                    </p:animScale>
                                    <p:animScale>
                                      <p:cBhvr>
                                        <p:cTn id="137" dur="26">
                                          <p:stCondLst>
                                            <p:cond delay="1312"/>
                                          </p:stCondLst>
                                        </p:cTn>
                                        <p:tgtEl>
                                          <p:spTgt spid="5"/>
                                        </p:tgtEl>
                                      </p:cBhvr>
                                      <p:to x="100000" y="80000"/>
                                    </p:animScale>
                                    <p:animScale>
                                      <p:cBhvr>
                                        <p:cTn id="138" dur="166" decel="50000">
                                          <p:stCondLst>
                                            <p:cond delay="1338"/>
                                          </p:stCondLst>
                                        </p:cTn>
                                        <p:tgtEl>
                                          <p:spTgt spid="5"/>
                                        </p:tgtEl>
                                      </p:cBhvr>
                                      <p:to x="100000" y="100000"/>
                                    </p:animScale>
                                    <p:animScale>
                                      <p:cBhvr>
                                        <p:cTn id="139" dur="26">
                                          <p:stCondLst>
                                            <p:cond delay="1642"/>
                                          </p:stCondLst>
                                        </p:cTn>
                                        <p:tgtEl>
                                          <p:spTgt spid="5"/>
                                        </p:tgtEl>
                                      </p:cBhvr>
                                      <p:to x="100000" y="90000"/>
                                    </p:animScale>
                                    <p:animScale>
                                      <p:cBhvr>
                                        <p:cTn id="140" dur="166" decel="50000">
                                          <p:stCondLst>
                                            <p:cond delay="1668"/>
                                          </p:stCondLst>
                                        </p:cTn>
                                        <p:tgtEl>
                                          <p:spTgt spid="5"/>
                                        </p:tgtEl>
                                      </p:cBhvr>
                                      <p:to x="100000" y="100000"/>
                                    </p:animScale>
                                    <p:animScale>
                                      <p:cBhvr>
                                        <p:cTn id="141" dur="26">
                                          <p:stCondLst>
                                            <p:cond delay="1808"/>
                                          </p:stCondLst>
                                        </p:cTn>
                                        <p:tgtEl>
                                          <p:spTgt spid="5"/>
                                        </p:tgtEl>
                                      </p:cBhvr>
                                      <p:to x="100000" y="95000"/>
                                    </p:animScale>
                                    <p:animScale>
                                      <p:cBhvr>
                                        <p:cTn id="142" dur="166" decel="50000">
                                          <p:stCondLst>
                                            <p:cond delay="1834"/>
                                          </p:stCondLst>
                                        </p:cTn>
                                        <p:tgtEl>
                                          <p:spTgt spid="5"/>
                                        </p:tgtEl>
                                      </p:cBhvr>
                                      <p:to x="100000" y="100000"/>
                                    </p:animScale>
                                  </p:childTnLst>
                                </p:cTn>
                              </p:par>
                            </p:childTnLst>
                          </p:cTn>
                        </p:par>
                      </p:childTnLst>
                    </p:cTn>
                  </p:par>
                  <p:par>
                    <p:cTn id="143" fill="hold">
                      <p:stCondLst>
                        <p:cond delay="indefinite"/>
                      </p:stCondLst>
                      <p:childTnLst>
                        <p:par>
                          <p:cTn id="144" fill="hold">
                            <p:stCondLst>
                              <p:cond delay="0"/>
                            </p:stCondLst>
                            <p:childTnLst>
                              <p:par>
                                <p:cTn id="145" presetID="51" presetClass="entr" presetSubtype="0" fill="hold" grpId="0" nodeType="clickEffect">
                                  <p:stCondLst>
                                    <p:cond delay="0"/>
                                  </p:stCondLst>
                                  <p:childTnLst>
                                    <p:set>
                                      <p:cBhvr>
                                        <p:cTn id="146" dur="1" fill="hold">
                                          <p:stCondLst>
                                            <p:cond delay="0"/>
                                          </p:stCondLst>
                                        </p:cTn>
                                        <p:tgtEl>
                                          <p:spTgt spid="6"/>
                                        </p:tgtEl>
                                        <p:attrNameLst>
                                          <p:attrName>style.visibility</p:attrName>
                                        </p:attrNameLst>
                                      </p:cBhvr>
                                      <p:to>
                                        <p:strVal val="visible"/>
                                      </p:to>
                                    </p:set>
                                    <p:animEffect transition="in" filter="fade">
                                      <p:cBhvr>
                                        <p:cTn id="147" dur="770" decel="100000"/>
                                        <p:tgtEl>
                                          <p:spTgt spid="6"/>
                                        </p:tgtEl>
                                      </p:cBhvr>
                                    </p:animEffect>
                                    <p:animScale>
                                      <p:cBhvr>
                                        <p:cTn id="148" dur="770" decel="100000"/>
                                        <p:tgtEl>
                                          <p:spTgt spid="6"/>
                                        </p:tgtEl>
                                      </p:cBhvr>
                                      <p:from x="10000" y="10000"/>
                                      <p:to x="200000" y="450000"/>
                                    </p:animScale>
                                    <p:animScale>
                                      <p:cBhvr>
                                        <p:cTn id="149" dur="1230" accel="100000" fill="hold">
                                          <p:stCondLst>
                                            <p:cond delay="770"/>
                                          </p:stCondLst>
                                        </p:cTn>
                                        <p:tgtEl>
                                          <p:spTgt spid="6"/>
                                        </p:tgtEl>
                                      </p:cBhvr>
                                      <p:from x="200000" y="450000"/>
                                      <p:to x="100000" y="100000"/>
                                    </p:animScale>
                                    <p:set>
                                      <p:cBhvr>
                                        <p:cTn id="150" dur="770" fill="hold"/>
                                        <p:tgtEl>
                                          <p:spTgt spid="6"/>
                                        </p:tgtEl>
                                        <p:attrNameLst>
                                          <p:attrName>ppt_x</p:attrName>
                                        </p:attrNameLst>
                                      </p:cBhvr>
                                      <p:to>
                                        <p:strVal val="(0.5)"/>
                                      </p:to>
                                    </p:set>
                                    <p:anim from="(0.5)" to="(#ppt_x)" calcmode="lin" valueType="num">
                                      <p:cBhvr>
                                        <p:cTn id="151" dur="1230" accel="100000" fill="hold">
                                          <p:stCondLst>
                                            <p:cond delay="770"/>
                                          </p:stCondLst>
                                        </p:cTn>
                                        <p:tgtEl>
                                          <p:spTgt spid="6"/>
                                        </p:tgtEl>
                                        <p:attrNameLst>
                                          <p:attrName>ppt_x</p:attrName>
                                        </p:attrNameLst>
                                      </p:cBhvr>
                                    </p:anim>
                                    <p:set>
                                      <p:cBhvr>
                                        <p:cTn id="152" dur="770" fill="hold"/>
                                        <p:tgtEl>
                                          <p:spTgt spid="6"/>
                                        </p:tgtEl>
                                        <p:attrNameLst>
                                          <p:attrName>ppt_y</p:attrName>
                                        </p:attrNameLst>
                                      </p:cBhvr>
                                      <p:to>
                                        <p:strVal val="(#ppt_y+0.4)"/>
                                      </p:to>
                                    </p:set>
                                    <p:anim from="(#ppt_y+0.4)" to="(#ppt_y)" calcmode="lin" valueType="num">
                                      <p:cBhvr>
                                        <p:cTn id="15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469</Words>
  <Application>Microsoft Office PowerPoint</Application>
  <PresentationFormat>On-screen Show (4:3)</PresentationFormat>
  <Paragraphs>73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UP</vt:lpstr>
      <vt:lpstr>Table of Contents</vt:lpstr>
      <vt:lpstr>Movie Summary</vt:lpstr>
      <vt:lpstr>Company</vt:lpstr>
      <vt:lpstr>Movie Facts</vt:lpstr>
      <vt:lpstr>Character/Voice Actors</vt:lpstr>
      <vt:lpstr>Animation Facts</vt:lpstr>
      <vt:lpstr>Bibliography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c:title>
  <dc:creator>61624</dc:creator>
  <cp:lastModifiedBy>61624</cp:lastModifiedBy>
  <cp:revision>21</cp:revision>
  <dcterms:created xsi:type="dcterms:W3CDTF">2009-12-02T00:36:16Z</dcterms:created>
  <dcterms:modified xsi:type="dcterms:W3CDTF">2009-12-16T07:05:39Z</dcterms:modified>
</cp:coreProperties>
</file>